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482" r:id="rId4"/>
    <p:sldId id="432" r:id="rId6"/>
    <p:sldId id="487" r:id="rId7"/>
    <p:sldId id="489" r:id="rId8"/>
    <p:sldId id="423" r:id="rId9"/>
    <p:sldId id="496" r:id="rId10"/>
    <p:sldId id="485" r:id="rId11"/>
    <p:sldId id="501" r:id="rId12"/>
    <p:sldId id="503" r:id="rId13"/>
    <p:sldId id="502" r:id="rId14"/>
    <p:sldId id="504" r:id="rId15"/>
    <p:sldId id="486" r:id="rId16"/>
    <p:sldId id="280" r:id="rId1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charset="0"/>
        <a:ea typeface="宋体"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charset="0"/>
        <a:ea typeface="宋体"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6D6FF"/>
    <a:srgbClr val="D883FF"/>
    <a:srgbClr val="FF9C4B"/>
    <a:srgbClr val="FF7E79"/>
    <a:srgbClr val="FF9300"/>
    <a:srgbClr val="FFFD78"/>
    <a:srgbClr val="2C4466"/>
    <a:srgbClr val="9FA6AA"/>
    <a:srgbClr val="BF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22"/>
    <p:restoredTop sz="90380"/>
  </p:normalViewPr>
  <p:slideViewPr>
    <p:cSldViewPr snapToGrid="0" showGuides="1">
      <p:cViewPr varScale="1">
        <p:scale>
          <a:sx n="115" d="100"/>
          <a:sy n="115" d="100"/>
        </p:scale>
        <p:origin x="456" y="192"/>
      </p:cViewPr>
      <p:guideLst>
        <p:guide orient="horz" pos="2160"/>
        <p:guide pos="2880"/>
      </p:guideLst>
    </p:cSldViewPr>
  </p:slideViewPr>
  <p:notesTextViewPr>
    <p:cViewPr>
      <p:scale>
        <a:sx n="1" d="1"/>
        <a:sy n="1" d="1"/>
      </p:scale>
      <p:origin x="0" y="0"/>
    </p:cViewPr>
  </p:notesTextViewPr>
  <p:sorterViewPr>
    <p:cViewPr>
      <p:scale>
        <a:sx n="68" d="100"/>
        <a:sy n="68"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kumimoji="1"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C6DC8AF4-543D-904D-8AE1-5499B2F25011}" type="datetimeFigureOut">
              <a:rPr kumimoji="1" lang="zh-CN" altLang="en-US" strike="noStrike" noProof="1" smtClean="0">
                <a:latin typeface="+mn-lt"/>
                <a:ea typeface="+mn-ea"/>
                <a:cs typeface="+mn-cs"/>
              </a:rPr>
            </a:fld>
            <a:endParaRPr kumimoji="1" lang="zh-CN" altLang="en-US" strike="noStrike" noProof="1"/>
          </a:p>
        </p:txBody>
      </p:sp>
      <p:sp>
        <p:nvSpPr>
          <p:cNvPr id="819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kumimoji="1"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F5956B95-0BC7-8141-8C4B-0CE01D879A17}" type="slidenum">
              <a:rPr kumimoji="1" lang="zh-CN" altLang="en-US" strike="noStrike" noProof="1" smtClean="0">
                <a:latin typeface="+mn-lt"/>
                <a:ea typeface="+mn-ea"/>
                <a:cs typeface="+mn-cs"/>
              </a:rPr>
            </a:fld>
            <a:endParaRPr kumimoji="1"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indent="-285750" fontAlgn="ctr">
              <a:lnSpc>
                <a:spcPct val="130000"/>
              </a:lnSpc>
              <a:spcBef>
                <a:spcPts val="1000"/>
              </a:spcBef>
              <a:spcAft>
                <a:spcPct val="0"/>
              </a:spcAft>
              <a:buSzPct val="100000"/>
              <a:buFont typeface="Wingdings" panose="05000000000000000000" charset="0"/>
              <a:buNone/>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p:cNvSpPr>
          <p:nvPr>
            <p:ph type="sldImg"/>
          </p:nvPr>
        </p:nvSpPr>
        <p:spPr/>
      </p:sp>
      <p:sp>
        <p:nvSpPr>
          <p:cNvPr id="2662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p:cNvSpPr>
          <p:nvPr>
            <p:ph type="sldImg"/>
          </p:nvPr>
        </p:nvSpPr>
        <p:spPr/>
      </p:sp>
      <p:sp>
        <p:nvSpPr>
          <p:cNvPr id="2867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p:sp>
      <p:sp>
        <p:nvSpPr>
          <p:cNvPr id="1229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16386" name="文本占位符 2"/>
          <p:cNvSpPr>
            <a:spLocks noGrp="1"/>
          </p:cNvSpPr>
          <p:nvPr>
            <p:ph type="body"/>
          </p:nvPr>
        </p:nvSpPr>
        <p:spPr/>
        <p:txBody>
          <a:bodyPr lIns="91440" tIns="45720" rIns="91440" bIns="45720" anchor="t"/>
          <a:p>
            <a:pPr lvl="0"/>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p:cNvSpPr>
          <p:nvPr>
            <p:ph type="sldImg"/>
          </p:nvPr>
        </p:nvSpPr>
        <p:spPr/>
      </p:sp>
      <p:sp>
        <p:nvSpPr>
          <p:cNvPr id="1843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p:cNvSpPr>
          <p:nvPr>
            <p:ph type="sldImg"/>
          </p:nvPr>
        </p:nvSpPr>
        <p:spPr/>
      </p:sp>
      <p:sp>
        <p:nvSpPr>
          <p:cNvPr id="2048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074" name="图片 1"/>
          <p:cNvPicPr>
            <a:picLocks noChangeAspect="1"/>
          </p:cNvPicPr>
          <p:nvPr userDrawn="1"/>
        </p:nvPicPr>
        <p:blipFill>
          <a:blip r:embed="rId2"/>
          <a:srcRect t="6271" r="1291" b="11188"/>
          <a:stretch>
            <a:fillRect/>
          </a:stretch>
        </p:blipFill>
        <p:spPr>
          <a:xfrm>
            <a:off x="-42862" y="0"/>
            <a:ext cx="12234862" cy="6858000"/>
          </a:xfrm>
          <a:prstGeom prst="rect">
            <a:avLst/>
          </a:prstGeom>
          <a:noFill/>
          <a:ln w="9525">
            <a:noFill/>
          </a:ln>
        </p:spPr>
      </p:pic>
      <p:sp>
        <p:nvSpPr>
          <p:cNvPr id="3" name="矩形 2"/>
          <p:cNvSpPr/>
          <p:nvPr userDrawn="1"/>
        </p:nvSpPr>
        <p:spPr>
          <a:xfrm>
            <a:off x="-42862" y="0"/>
            <a:ext cx="1223486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rcRect t="14594"/>
          <a:stretch>
            <a:fillRect/>
          </a:stretch>
        </p:blipFill>
        <p:spPr>
          <a:xfrm>
            <a:off x="-73025" y="-20637"/>
            <a:ext cx="12249150" cy="6859587"/>
          </a:xfrm>
          <a:prstGeom prst="rect">
            <a:avLst/>
          </a:prstGeom>
          <a:noFill/>
          <a:ln w="9525">
            <a:noFill/>
          </a:ln>
        </p:spPr>
      </p:pic>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rcRect t="32776" b="29260"/>
          <a:stretch>
            <a:fillRect/>
          </a:stretch>
        </p:blipFill>
        <p:spPr>
          <a:xfrm>
            <a:off x="0" y="4254500"/>
            <a:ext cx="12192000" cy="2603500"/>
          </a:xfrm>
          <a:prstGeom prst="rect">
            <a:avLst/>
          </a:prstGeom>
          <a:noFill/>
          <a:ln w="9525">
            <a:noFill/>
          </a:ln>
        </p:spPr>
      </p:pic>
      <p:sp>
        <p:nvSpPr>
          <p:cNvPr id="8" name="矩形 7"/>
          <p:cNvSpPr/>
          <p:nvPr userDrawn="1"/>
        </p:nvSpPr>
        <p:spPr>
          <a:xfrm>
            <a:off x="0" y="4254500"/>
            <a:ext cx="12192000" cy="260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146" name="图片 1"/>
          <p:cNvPicPr>
            <a:picLocks noChangeAspect="1"/>
          </p:cNvPicPr>
          <p:nvPr userDrawn="1"/>
        </p:nvPicPr>
        <p:blipFill>
          <a:blip r:embed="rId2"/>
          <a:srcRect t="6271" r="1291" b="11188"/>
          <a:stretch>
            <a:fillRect/>
          </a:stretch>
        </p:blipFill>
        <p:spPr>
          <a:xfrm>
            <a:off x="-42862" y="0"/>
            <a:ext cx="12234862" cy="6858000"/>
          </a:xfrm>
          <a:prstGeom prst="rect">
            <a:avLst/>
          </a:prstGeom>
          <a:noFill/>
          <a:ln w="9525">
            <a:noFill/>
          </a:ln>
        </p:spPr>
      </p:pic>
      <p:sp>
        <p:nvSpPr>
          <p:cNvPr id="3" name="矩形 2"/>
          <p:cNvSpPr/>
          <p:nvPr userDrawn="1"/>
        </p:nvSpPr>
        <p:spPr>
          <a:xfrm>
            <a:off x="-42862" y="0"/>
            <a:ext cx="1223486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vert="horz" lIns="91440" tIns="45720" rIns="91440" bIns="45720" rtlCol="0" anchor="ct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vert="horz" lIns="91440" tIns="45720" rIns="91440" bIns="45720" rtlCol="0" anchor="ct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A026FE35-7143-4D2B-A03B-CFDD1C6677A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65757480-7C6B-468B-A137-7F27608821C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sldNum="0"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18.xml"/><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4.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13.xml"/><Relationship Id="rId2" Type="http://schemas.openxmlformats.org/officeDocument/2006/relationships/image" Target="../media/image8.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tags" Target="../tags/tag1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4.xml"/><Relationship Id="rId7"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16.xml"/><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0" y="4391025"/>
            <a:ext cx="12192000" cy="2466975"/>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fontAlgn="auto"/>
            <a:endParaRPr lang="en-US" altLang="zh-CN" strike="noStrike" noProof="1">
              <a:solidFill>
                <a:srgbClr val="FFFFFF"/>
              </a:solidFill>
              <a:latin typeface="微软雅黑" pitchFamily="34" charset="-122"/>
              <a:ea typeface="微软雅黑" pitchFamily="34" charset="-122"/>
              <a:sym typeface="+mn-ea"/>
            </a:endParaRPr>
          </a:p>
        </p:txBody>
      </p:sp>
      <p:pic>
        <p:nvPicPr>
          <p:cNvPr id="2" name="图片 1"/>
          <p:cNvPicPr>
            <a:picLocks noChangeAspect="1"/>
          </p:cNvPicPr>
          <p:nvPr>
            <p:custDataLst>
              <p:tags r:id="rId2"/>
            </p:custDataLst>
          </p:nvPr>
        </p:nvPicPr>
        <p:blipFill rotWithShape="1">
          <a:blip r:embed="rId3"/>
          <a:srcRect/>
          <a:stretch>
            <a:fillRect/>
          </a:stretch>
        </p:blipFill>
        <p:spPr>
          <a:xfrm>
            <a:off x="5486395" y="119383"/>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4"/>
            </p:custDataLst>
          </p:nvPr>
        </p:nvSpPr>
        <p:spPr>
          <a:xfrm>
            <a:off x="609600" y="1462088"/>
            <a:ext cx="10972800" cy="609600"/>
          </a:xfrm>
          <a:prstGeom prst="rect">
            <a:avLst/>
          </a:prstGeom>
          <a:noFill/>
        </p:spPr>
        <p:txBody>
          <a:bodyPr wrap="square" rtlCol="0" anchor="ctr">
            <a:noAutofit/>
          </a:bodyPr>
          <a:p>
            <a:pPr algn="ctr" fontAlgn="auto">
              <a:spcBef>
                <a:spcPts val="0"/>
              </a:spcBef>
              <a:spcAft>
                <a:spcPts val="0"/>
              </a:spcAft>
              <a:buSzPct val="100000"/>
              <a:buNone/>
            </a:pPr>
            <a:r>
              <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rPr>
              <a:t>SEKE 2021</a:t>
            </a:r>
            <a:endPar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endParaRPr>
          </a:p>
        </p:txBody>
      </p:sp>
      <p:sp>
        <p:nvSpPr>
          <p:cNvPr id="11" name="Title 6"/>
          <p:cNvSpPr txBox="1"/>
          <p:nvPr>
            <p:custDataLst>
              <p:tags r:id="rId5"/>
            </p:custDataLst>
          </p:nvPr>
        </p:nvSpPr>
        <p:spPr>
          <a:xfrm>
            <a:off x="609600" y="2335530"/>
            <a:ext cx="10972800" cy="169227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lvl="0" indent="-285750" algn="ctr" fontAlgn="ctr">
              <a:lnSpc>
                <a:spcPct val="130000"/>
              </a:lnSpc>
              <a:spcBef>
                <a:spcPts val="1000"/>
              </a:spcBef>
              <a:spcAft>
                <a:spcPts val="0"/>
              </a:spcAft>
              <a:buSzPct val="100000"/>
              <a:buFont typeface="Wingdings" panose="05000000000000000000" charset="0"/>
              <a:buNone/>
            </a:pPr>
            <a:r>
              <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rPr>
              <a:t>How MOOC Videos Affect Dropout? A</a:t>
            </a:r>
            <a:endPar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rPr>
              <a:t>Lightweight Pipeline Making Student Dropout</a:t>
            </a:r>
            <a:endPar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rPr>
              <a:t>Interpretable From Several Levels</a:t>
            </a:r>
            <a:endParaRPr sz="3200" b="1" strike="noStrike" spc="200" noProof="1" dirty="0">
              <a:ln w="3175">
                <a:noFill/>
                <a:prstDash val="dash"/>
              </a:ln>
              <a:solidFill>
                <a:srgbClr val="D9D9D9"/>
              </a:solidFill>
              <a:latin typeface="微软雅黑" pitchFamily="34" charset="-122"/>
              <a:ea typeface="微软雅黑" pitchFamily="34" charset="-122"/>
              <a:cs typeface="微软雅黑" pitchFamily="34" charset="-122"/>
            </a:endParaRPr>
          </a:p>
        </p:txBody>
      </p:sp>
      <p:sp>
        <p:nvSpPr>
          <p:cNvPr id="8" name="Title 6"/>
          <p:cNvSpPr txBox="1"/>
          <p:nvPr>
            <p:custDataLst>
              <p:tags r:id="rId6"/>
            </p:custDataLst>
          </p:nvPr>
        </p:nvSpPr>
        <p:spPr>
          <a:xfrm>
            <a:off x="609600" y="4541838"/>
            <a:ext cx="10972800" cy="2287588"/>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Deming Sheng</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 Jingling Yuan</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 </a:t>
            </a:r>
            <a:r>
              <a:rPr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Xin Zhang</a:t>
            </a:r>
            <a:r>
              <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rPr>
              <a:t>1</a:t>
            </a:r>
            <a:endParaRPr lang="zh-CN" altLang="en-US" sz="2000" strike="noStrike" spc="200" baseline="30000" noProof="1">
              <a:ln w="3175">
                <a:noFill/>
                <a:prstDash val="dash"/>
              </a:ln>
              <a:solidFill>
                <a:srgbClr val="404040"/>
              </a:solidFill>
              <a:latin typeface="微软雅黑" pitchFamily="34" charset="-122"/>
              <a:ea typeface="微软雅黑" pitchFamily="34" charset="-122"/>
              <a:cs typeface="微软雅黑"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rPr>
              <a:t>School of Computer Science and Technology, Wuhan University of Technology,Wuhan 430070, China</a:t>
            </a:r>
            <a:endParaRPr lang="zh-CN" altLang="en-US" sz="2000" strike="noStrike" spc="200" noProof="1">
              <a:ln w="3175">
                <a:noFill/>
                <a:prstDash val="dash"/>
              </a:ln>
              <a:solidFill>
                <a:srgbClr val="404040"/>
              </a:solidFill>
              <a:latin typeface="微软雅黑" pitchFamily="34" charset="-122"/>
              <a:ea typeface="微软雅黑" pitchFamily="34" charset="-122"/>
              <a:cs typeface="微软雅黑"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sym typeface="+mn-ea"/>
              </a:rPr>
              <a:t>Emails: yjl@whut.edu.cn, shengdeming@whut.edu.cn</a:t>
            </a:r>
            <a:endParaRPr lang="en-US" altLang="zh-CN" sz="2000" strike="noStrike" spc="200" noProof="1">
              <a:ln w="3175">
                <a:noFill/>
                <a:prstDash val="dash"/>
              </a:ln>
              <a:solidFill>
                <a:srgbClr val="404040"/>
              </a:solidFill>
              <a:latin typeface="微软雅黑" pitchFamily="34" charset="-122"/>
              <a:ea typeface="微软雅黑" pitchFamily="34" charset="-122"/>
              <a:cs typeface="微软雅黑" pitchFamily="34" charset="-122"/>
              <a:sym typeface="+mn-ea"/>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sp>
        <p:nvSpPr>
          <p:cNvPr id="21509" name="文本框 9"/>
          <p:cNvSpPr txBox="1"/>
          <p:nvPr/>
        </p:nvSpPr>
        <p:spPr>
          <a:xfrm>
            <a:off x="3879533" y="185738"/>
            <a:ext cx="5195570" cy="521970"/>
          </a:xfrm>
          <a:prstGeom prst="rect">
            <a:avLst/>
          </a:prstGeom>
          <a:noFill/>
          <a:ln w="9525">
            <a:noFill/>
          </a:ln>
        </p:spPr>
        <p:txBody>
          <a:bodyPr wrap="none" anchor="t">
            <a:spAutoFit/>
          </a:bodyPr>
          <a:p>
            <a:pPr indent="0" algn="l"/>
            <a:r>
              <a:rPr lang="en-US" altLang="zh-CN" sz="2800">
                <a:latin typeface="微软雅黑" charset="0"/>
                <a:ea typeface="宋体" charset="0"/>
                <a:sym typeface="宋体" charset="0"/>
              </a:rPr>
              <a:t>DT </a:t>
            </a:r>
            <a:r>
              <a:rPr lang="en-US" altLang="zh-CN" sz="2800">
                <a:latin typeface="微软雅黑" charset="0"/>
                <a:sym typeface="宋体" charset="0"/>
              </a:rPr>
              <a:t>Model</a:t>
            </a:r>
            <a:r>
              <a:rPr lang="en-US" altLang="zh-CN" sz="2800">
                <a:latin typeface="微软雅黑" charset="0"/>
                <a:ea typeface="宋体" charset="0"/>
                <a:sym typeface="宋体" charset="0"/>
              </a:rPr>
              <a:t> </a:t>
            </a:r>
            <a:r>
              <a:rPr lang="zh-CN" altLang="en-US" sz="2800">
                <a:latin typeface="微软雅黑" charset="0"/>
                <a:ea typeface="宋体" charset="0"/>
                <a:sym typeface="宋体" charset="0"/>
              </a:rPr>
              <a:t>Level Interpretation</a:t>
            </a:r>
            <a:endParaRPr lang="zh-CN" altLang="en-US" sz="2800">
              <a:latin typeface="微软雅黑" charset="0"/>
              <a:ea typeface="宋体" charset="0"/>
              <a:sym typeface="宋体" charset="0"/>
            </a:endParaRPr>
          </a:p>
        </p:txBody>
      </p:sp>
      <p:pic>
        <p:nvPicPr>
          <p:cNvPr id="5" name="图片 4" descr="截屏2021-05-20 下午10.32.47"/>
          <p:cNvPicPr>
            <a:picLocks noChangeAspect="1"/>
          </p:cNvPicPr>
          <p:nvPr/>
        </p:nvPicPr>
        <p:blipFill>
          <a:blip r:embed="rId1"/>
          <a:stretch>
            <a:fillRect/>
          </a:stretch>
        </p:blipFill>
        <p:spPr>
          <a:xfrm>
            <a:off x="4794885" y="1347153"/>
            <a:ext cx="3365500" cy="1066800"/>
          </a:xfrm>
          <a:prstGeom prst="rect">
            <a:avLst/>
          </a:prstGeom>
        </p:spPr>
      </p:pic>
      <p:pic>
        <p:nvPicPr>
          <p:cNvPr id="9" name="图片 8" descr="截屏2021-05-20 下午10.38.37"/>
          <p:cNvPicPr>
            <a:picLocks noChangeAspect="1"/>
          </p:cNvPicPr>
          <p:nvPr/>
        </p:nvPicPr>
        <p:blipFill>
          <a:blip r:embed="rId2"/>
          <a:stretch>
            <a:fillRect/>
          </a:stretch>
        </p:blipFill>
        <p:spPr>
          <a:xfrm>
            <a:off x="1370965" y="2934970"/>
            <a:ext cx="10213574" cy="342000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sp>
        <p:nvSpPr>
          <p:cNvPr id="21509" name="文本框 9"/>
          <p:cNvSpPr txBox="1"/>
          <p:nvPr/>
        </p:nvSpPr>
        <p:spPr>
          <a:xfrm>
            <a:off x="3879533" y="185738"/>
            <a:ext cx="5577840" cy="521970"/>
          </a:xfrm>
          <a:prstGeom prst="rect">
            <a:avLst/>
          </a:prstGeom>
          <a:noFill/>
          <a:ln w="9525">
            <a:noFill/>
          </a:ln>
        </p:spPr>
        <p:txBody>
          <a:bodyPr wrap="none" anchor="t">
            <a:spAutoFit/>
          </a:bodyPr>
          <a:p>
            <a:pPr indent="0" algn="l"/>
            <a:r>
              <a:rPr lang="en-US" altLang="zh-CN" sz="2800">
                <a:latin typeface="微软雅黑" charset="0"/>
                <a:ea typeface="宋体" charset="0"/>
                <a:sym typeface="宋体" charset="0"/>
              </a:rPr>
              <a:t>DT </a:t>
            </a:r>
            <a:r>
              <a:rPr lang="zh-CN" altLang="en-US" sz="2800">
                <a:latin typeface="微软雅黑" charset="0"/>
                <a:sym typeface="宋体" charset="0"/>
              </a:rPr>
              <a:t>Instance</a:t>
            </a:r>
            <a:r>
              <a:rPr lang="en-US" altLang="zh-CN" sz="2800">
                <a:latin typeface="微软雅黑" charset="0"/>
                <a:ea typeface="宋体" charset="0"/>
                <a:sym typeface="宋体" charset="0"/>
              </a:rPr>
              <a:t> </a:t>
            </a:r>
            <a:r>
              <a:rPr lang="zh-CN" altLang="en-US" sz="2800">
                <a:latin typeface="微软雅黑" charset="0"/>
                <a:ea typeface="宋体" charset="0"/>
                <a:sym typeface="宋体" charset="0"/>
              </a:rPr>
              <a:t>Level Interpretation</a:t>
            </a:r>
            <a:endParaRPr lang="zh-CN" altLang="en-US" sz="2800">
              <a:latin typeface="微软雅黑" charset="0"/>
              <a:ea typeface="宋体" charset="0"/>
              <a:sym typeface="宋体" charset="0"/>
            </a:endParaRPr>
          </a:p>
        </p:txBody>
      </p:sp>
      <p:pic>
        <p:nvPicPr>
          <p:cNvPr id="7" name="图片 6" descr="截屏2021-05-20 下午10.33.54"/>
          <p:cNvPicPr>
            <a:picLocks noChangeAspect="1"/>
          </p:cNvPicPr>
          <p:nvPr/>
        </p:nvPicPr>
        <p:blipFill>
          <a:blip r:embed="rId1"/>
          <a:stretch>
            <a:fillRect/>
          </a:stretch>
        </p:blipFill>
        <p:spPr>
          <a:xfrm>
            <a:off x="1517650" y="1065530"/>
            <a:ext cx="9156622" cy="550800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4</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25603"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25604" name="文本框 5"/>
          <p:cNvSpPr txBox="1"/>
          <p:nvPr/>
        </p:nvSpPr>
        <p:spPr>
          <a:xfrm>
            <a:off x="1023938" y="185738"/>
            <a:ext cx="2052637"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Conclusion</a:t>
            </a:r>
            <a:endParaRPr lang="en-US" altLang="zh-CN" sz="2800" b="1" dirty="0">
              <a:latin typeface="微软雅黑" charset="0"/>
              <a:ea typeface="微软雅黑" charset="0"/>
              <a:sym typeface="宋体" charset="0"/>
            </a:endParaRPr>
          </a:p>
        </p:txBody>
      </p:sp>
      <p:sp>
        <p:nvSpPr>
          <p:cNvPr id="25605" name="文本框 11"/>
          <p:cNvSpPr txBox="1"/>
          <p:nvPr/>
        </p:nvSpPr>
        <p:spPr>
          <a:xfrm>
            <a:off x="169863" y="1008063"/>
            <a:ext cx="12020550" cy="5262562"/>
          </a:xfrm>
          <a:prstGeom prst="rect">
            <a:avLst/>
          </a:prstGeom>
          <a:noFill/>
          <a:ln w="9525">
            <a:noFill/>
          </a:ln>
        </p:spPr>
        <p:txBody>
          <a:bodyPr wrap="square" anchor="t">
            <a:spAutoFit/>
          </a:bodyPr>
          <a:p>
            <a:pPr indent="0">
              <a:lnSpc>
                <a:spcPct val="200000"/>
              </a:lnSpc>
            </a:pPr>
            <a:r>
              <a:rPr lang="en-US" altLang="zh-CN" sz="2400">
                <a:latin typeface="微软雅黑" charset="0"/>
                <a:ea typeface="宋体" charset="0"/>
              </a:rPr>
              <a:t>	</a:t>
            </a:r>
            <a:r>
              <a:rPr lang="zh-CN" sz="2400">
                <a:latin typeface="微软雅黑" charset="0"/>
                <a:ea typeface="宋体" charset="0"/>
              </a:rPr>
              <a:t>Our lightweight pipeline begins with interpretable features, we employ a deterministic finite automaton to construct the complete student behaviours and we adopt a direct and effective strategy to extract the course features. We do our utmost to simplify the MOOC dropout problem, grasp the core features through two interpretable models. In the end, the student's dropout behaviour is explained at several levels, which enables instructors and video producers to make the most of online videos for future education.</a:t>
            </a:r>
            <a:endParaRPr lang="zh-CN" sz="2400">
              <a:latin typeface="微软雅黑" charset="0"/>
              <a:ea typeface="宋体" charset="0"/>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0"/>
          <p:cNvSpPr txBox="1"/>
          <p:nvPr/>
        </p:nvSpPr>
        <p:spPr>
          <a:xfrm>
            <a:off x="3840163" y="5519738"/>
            <a:ext cx="4506912" cy="522287"/>
          </a:xfrm>
          <a:prstGeom prst="rect">
            <a:avLst/>
          </a:prstGeom>
          <a:noFill/>
          <a:ln w="9525">
            <a:noFill/>
          </a:ln>
        </p:spPr>
        <p:txBody>
          <a:bodyPr wrap="none" anchor="t">
            <a:spAutoFit/>
          </a:bodyPr>
          <a:p>
            <a:pPr indent="0" algn="ctr"/>
            <a:r>
              <a:rPr lang="en-US" altLang="zh-CN" sz="2800" dirty="0">
                <a:solidFill>
                  <a:schemeClr val="bg1"/>
                </a:solidFill>
                <a:latin typeface="微软雅黑" pitchFamily="34" charset="-122"/>
                <a:ea typeface="微软雅黑" pitchFamily="34" charset="-122"/>
              </a:rPr>
              <a:t>Reporter</a:t>
            </a:r>
            <a:r>
              <a:rPr lang="zh-CN" altLang="en-US" sz="2800" dirty="0">
                <a:solidFill>
                  <a:schemeClr val="bg1"/>
                </a:solidFill>
                <a:latin typeface="微软雅黑" pitchFamily="34" charset="-122"/>
                <a:ea typeface="微软雅黑" pitchFamily="34" charset="-122"/>
              </a:rPr>
              <a:t>：</a:t>
            </a:r>
            <a:r>
              <a:rPr lang="en-US" altLang="zh-CN" sz="2800" dirty="0">
                <a:solidFill>
                  <a:schemeClr val="bg1"/>
                </a:solidFill>
                <a:latin typeface="微软雅黑" pitchFamily="34" charset="-122"/>
                <a:ea typeface="微软雅黑" pitchFamily="34" charset="-122"/>
              </a:rPr>
              <a:t>Deming Sheng</a:t>
            </a:r>
            <a:endParaRPr lang="zh-CN" altLang="en-US" sz="2800" dirty="0">
              <a:solidFill>
                <a:schemeClr val="bg1"/>
              </a:solidFill>
              <a:latin typeface="微软雅黑" pitchFamily="34" charset="-122"/>
              <a:ea typeface="微软雅黑" pitchFamily="34" charset="-122"/>
            </a:endParaRPr>
          </a:p>
        </p:txBody>
      </p:sp>
      <p:grpSp>
        <p:nvGrpSpPr>
          <p:cNvPr id="27650" name="组合 7"/>
          <p:cNvGrpSpPr/>
          <p:nvPr/>
        </p:nvGrpSpPr>
        <p:grpSpPr>
          <a:xfrm>
            <a:off x="2438400" y="3527425"/>
            <a:ext cx="7315200" cy="1381125"/>
            <a:chOff x="2438722" y="2756938"/>
            <a:chExt cx="7314565" cy="1380931"/>
          </a:xfrm>
        </p:grpSpPr>
        <p:sp>
          <p:nvSpPr>
            <p:cNvPr id="27651" name="文本框 11"/>
            <p:cNvSpPr txBox="1"/>
            <p:nvPr/>
          </p:nvSpPr>
          <p:spPr>
            <a:xfrm>
              <a:off x="2438722" y="3032358"/>
              <a:ext cx="7314565" cy="829945"/>
            </a:xfrm>
            <a:prstGeom prst="rect">
              <a:avLst/>
            </a:prstGeom>
            <a:noFill/>
            <a:ln w="9525">
              <a:noFill/>
            </a:ln>
          </p:spPr>
          <p:txBody>
            <a:bodyPr wrap="none" anchor="t">
              <a:spAutoFit/>
            </a:bodyPr>
            <a:p>
              <a:pPr indent="0" algn="ctr"/>
              <a:r>
                <a:rPr lang="en-US" altLang="zh-CN" sz="4800" b="1" dirty="0">
                  <a:solidFill>
                    <a:schemeClr val="bg1"/>
                  </a:solidFill>
                  <a:latin typeface="微软雅黑" charset="0"/>
                  <a:ea typeface="宋体" charset="0"/>
                </a:rPr>
                <a:t>Thanks for </a:t>
              </a:r>
              <a:r>
                <a:rPr lang="en-US" altLang="zh-CN" sz="4800">
                  <a:solidFill>
                    <a:schemeClr val="bg1"/>
                  </a:solidFill>
                  <a:latin typeface="微软雅黑" charset="0"/>
                  <a:ea typeface="宋体" charset="0"/>
                  <a:sym typeface="宋体" charset="0"/>
                </a:rPr>
                <a:t>your listening</a:t>
              </a:r>
              <a:endParaRPr lang="en-US" altLang="zh-CN" sz="4800" b="1" dirty="0">
                <a:solidFill>
                  <a:schemeClr val="bg1"/>
                </a:solidFill>
                <a:latin typeface="微软雅黑" charset="0"/>
                <a:ea typeface="微软雅黑" charset="0"/>
                <a:sym typeface="宋体" charset="0"/>
              </a:endParaRPr>
            </a:p>
          </p:txBody>
        </p:sp>
        <p:cxnSp>
          <p:nvCxnSpPr>
            <p:cNvPr id="24" name="直接连接符 23"/>
            <p:cNvCxnSpPr/>
            <p:nvPr/>
          </p:nvCxnSpPr>
          <p:spPr>
            <a:xfrm>
              <a:off x="3825885" y="2756938"/>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25885" y="4137869"/>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1"/>
            </p:custDataLst>
          </p:nvPr>
        </p:nvPicPr>
        <p:blipFill rotWithShape="1">
          <a:blip r:embed="rId2"/>
          <a:srcRect/>
          <a:stretch>
            <a:fillRect/>
          </a:stretch>
        </p:blipFill>
        <p:spPr>
          <a:xfrm>
            <a:off x="5486395" y="883923"/>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3"/>
            </p:custDataLst>
          </p:nvPr>
        </p:nvSpPr>
        <p:spPr>
          <a:xfrm>
            <a:off x="609600" y="2408238"/>
            <a:ext cx="10972800" cy="609600"/>
          </a:xfrm>
          <a:prstGeom prst="rect">
            <a:avLst/>
          </a:prstGeom>
          <a:noFill/>
        </p:spPr>
        <p:txBody>
          <a:bodyPr wrap="square" rtlCol="0" anchor="ctr">
            <a:noAutofit/>
          </a:bodyPr>
          <a:p>
            <a:pPr algn="ctr" fontAlgn="auto">
              <a:spcBef>
                <a:spcPts val="0"/>
              </a:spcBef>
              <a:spcAft>
                <a:spcPts val="0"/>
              </a:spcAft>
              <a:buSzPct val="100000"/>
              <a:buNone/>
            </a:pPr>
            <a:r>
              <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rPr>
              <a:t>SEKE2021</a:t>
            </a:r>
            <a:endParaRPr lang="en-US" altLang="zh-CN" sz="4000" b="1" spc="300" noProof="1" dirty="0">
              <a:solidFill>
                <a:srgbClr val="FFFFFF"/>
              </a:solidFill>
              <a:latin typeface="American Typewriter Semibold" panose="02090604020004020304" charset="0"/>
              <a:ea typeface="微软雅黑" pitchFamily="34" charset="-122"/>
              <a:cs typeface="American Typewriter Semibold" panose="02090604020004020304" charset="0"/>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1"/>
          <p:cNvGrpSpPr/>
          <p:nvPr/>
        </p:nvGrpSpPr>
        <p:grpSpPr>
          <a:xfrm>
            <a:off x="2822575" y="885825"/>
            <a:ext cx="6546850" cy="5087938"/>
            <a:chOff x="5237" y="1003"/>
            <a:chExt cx="10310" cy="8014"/>
          </a:xfrm>
        </p:grpSpPr>
        <p:sp>
          <p:nvSpPr>
            <p:cNvPr id="4" name="矩形 3"/>
            <p:cNvSpPr/>
            <p:nvPr/>
          </p:nvSpPr>
          <p:spPr>
            <a:xfrm>
              <a:off x="5237" y="1003"/>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1</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67" name="文本框 4"/>
            <p:cNvSpPr txBox="1"/>
            <p:nvPr/>
          </p:nvSpPr>
          <p:spPr>
            <a:xfrm>
              <a:off x="7710" y="1058"/>
              <a:ext cx="5723"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Introduction</a:t>
              </a:r>
              <a:endParaRPr lang="en-US" altLang="zh-CN" sz="4800" b="1" dirty="0">
                <a:latin typeface="Microsoft YaHei" pitchFamily="34" charset="-122"/>
                <a:ea typeface="Microsoft YaHei" pitchFamily="34" charset="-122"/>
              </a:endParaRPr>
            </a:p>
          </p:txBody>
        </p:sp>
        <p:sp>
          <p:nvSpPr>
            <p:cNvPr id="6" name="矩形 5"/>
            <p:cNvSpPr/>
            <p:nvPr/>
          </p:nvSpPr>
          <p:spPr>
            <a:xfrm>
              <a:off x="5237" y="3202"/>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69" name="文本框 6"/>
            <p:cNvSpPr txBox="1"/>
            <p:nvPr/>
          </p:nvSpPr>
          <p:spPr>
            <a:xfrm>
              <a:off x="7710" y="3257"/>
              <a:ext cx="7837"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Proposed Model</a:t>
              </a:r>
              <a:endParaRPr lang="en-US" altLang="zh-CN" sz="4800" b="1" dirty="0">
                <a:latin typeface="Microsoft YaHei" pitchFamily="34" charset="-122"/>
                <a:ea typeface="Microsoft YaHei" pitchFamily="34" charset="-122"/>
              </a:endParaRPr>
            </a:p>
          </p:txBody>
        </p:sp>
        <p:sp>
          <p:nvSpPr>
            <p:cNvPr id="8" name="矩形 7"/>
            <p:cNvSpPr/>
            <p:nvPr/>
          </p:nvSpPr>
          <p:spPr>
            <a:xfrm>
              <a:off x="5237" y="5401"/>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71" name="文本框 8"/>
            <p:cNvSpPr txBox="1"/>
            <p:nvPr/>
          </p:nvSpPr>
          <p:spPr>
            <a:xfrm>
              <a:off x="7710" y="5456"/>
              <a:ext cx="5981"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Experiments</a:t>
              </a:r>
              <a:endParaRPr lang="en-US" altLang="zh-CN" sz="4800" b="1" dirty="0">
                <a:latin typeface="Microsoft YaHei" pitchFamily="34" charset="-122"/>
                <a:ea typeface="Microsoft YaHei" pitchFamily="34" charset="-122"/>
              </a:endParaRPr>
            </a:p>
          </p:txBody>
        </p:sp>
        <p:sp>
          <p:nvSpPr>
            <p:cNvPr id="10" name="矩形 9"/>
            <p:cNvSpPr/>
            <p:nvPr/>
          </p:nvSpPr>
          <p:spPr>
            <a:xfrm>
              <a:off x="5237" y="7600"/>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r>
                <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rPr>
                <a:t>4</a:t>
              </a:r>
              <a:endParaRPr lang="en-US" altLang="zh-CN" sz="40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sp>
          <p:nvSpPr>
            <p:cNvPr id="11273" name="文本框 10"/>
            <p:cNvSpPr txBox="1"/>
            <p:nvPr/>
          </p:nvSpPr>
          <p:spPr>
            <a:xfrm>
              <a:off x="7710" y="7655"/>
              <a:ext cx="5328" cy="1307"/>
            </a:xfrm>
            <a:prstGeom prst="rect">
              <a:avLst/>
            </a:prstGeom>
            <a:noFill/>
            <a:ln w="9525">
              <a:noFill/>
            </a:ln>
          </p:spPr>
          <p:txBody>
            <a:bodyPr wrap="none" anchor="t">
              <a:spAutoFit/>
            </a:bodyPr>
            <a:p>
              <a:pPr indent="0"/>
              <a:r>
                <a:rPr lang="en-US" altLang="zh-CN" sz="4800" b="1" dirty="0">
                  <a:latin typeface="Microsoft YaHei" pitchFamily="34" charset="-122"/>
                  <a:ea typeface="Microsoft YaHei" pitchFamily="34" charset="-122"/>
                </a:rPr>
                <a:t>Conclusion</a:t>
              </a:r>
              <a:endParaRPr lang="en-US" altLang="zh-CN" sz="4800" b="1" dirty="0">
                <a:latin typeface="Microsoft YaHei" pitchFamily="34" charset="-122"/>
                <a:ea typeface="Microsoft YaHei" pitchFamily="34" charset="-122"/>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1</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3315"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13316" name="文本框 5"/>
          <p:cNvSpPr txBox="1"/>
          <p:nvPr/>
        </p:nvSpPr>
        <p:spPr>
          <a:xfrm>
            <a:off x="1023938" y="185738"/>
            <a:ext cx="2198687" cy="522287"/>
          </a:xfrm>
          <a:prstGeom prst="rect">
            <a:avLst/>
          </a:prstGeom>
          <a:noFill/>
          <a:ln w="9525">
            <a:noFill/>
          </a:ln>
        </p:spPr>
        <p:txBody>
          <a:bodyPr wrap="none" anchor="t">
            <a:spAutoFit/>
          </a:bodyPr>
          <a:p>
            <a:pPr indent="0"/>
            <a:r>
              <a:rPr lang="en-US" altLang="zh-CN" sz="2800" b="1" dirty="0">
                <a:latin typeface="微软雅黑" charset="0"/>
                <a:ea typeface="宋体" charset="0"/>
                <a:sym typeface="宋体" charset="0"/>
              </a:rPr>
              <a:t>Introduction</a:t>
            </a:r>
            <a:endParaRPr lang="en-US" altLang="zh-CN" sz="2800" b="1" dirty="0">
              <a:latin typeface="微软雅黑" charset="0"/>
              <a:ea typeface="微软雅黑" charset="0"/>
              <a:sym typeface="宋体" charset="0"/>
            </a:endParaRPr>
          </a:p>
        </p:txBody>
      </p:sp>
      <p:sp>
        <p:nvSpPr>
          <p:cNvPr id="13317" name="文本框 1"/>
          <p:cNvSpPr txBox="1"/>
          <p:nvPr/>
        </p:nvSpPr>
        <p:spPr>
          <a:xfrm>
            <a:off x="180975" y="930275"/>
            <a:ext cx="11972925" cy="5632450"/>
          </a:xfrm>
          <a:prstGeom prst="rect">
            <a:avLst/>
          </a:prstGeom>
          <a:noFill/>
          <a:ln w="9525">
            <a:noFill/>
          </a:ln>
        </p:spPr>
        <p:txBody>
          <a:bodyPr wrap="square" anchor="t">
            <a:spAutoFit/>
          </a:bodyPr>
          <a:p>
            <a:pPr marL="342900" indent="-342900">
              <a:buFont typeface="Wingdings" panose="05000000000000000000" charset="0"/>
              <a:buChar char=""/>
            </a:pPr>
            <a:r>
              <a:rPr lang="zh-CN" altLang="en-US" sz="2400">
                <a:latin typeface="微软雅黑" charset="0"/>
                <a:ea typeface="宋体" charset="0"/>
              </a:rPr>
              <a:t>We simplify the MOOC dropout problem and describe some preliminary to make the pipeline interpretable. After that, we explore data analysis, feature engineering, model selection, model metrics and visualization as design parameters in the context of our lightweight pipeline. In the end, our pipeline achieves 69.52% AUC, 0.744 </a:t>
            </a:r>
            <a:r>
              <a:rPr lang="en-US" altLang="zh-CN" sz="2400">
                <a:latin typeface="微软雅黑" charset="0"/>
                <a:ea typeface="宋体" charset="0"/>
              </a:rPr>
              <a:t>R</a:t>
            </a:r>
            <a:r>
              <a:rPr lang="zh-CN" altLang="en-US" sz="2400">
                <a:latin typeface="微软雅黑" charset="0"/>
                <a:ea typeface="宋体" charset="0"/>
              </a:rPr>
              <a:t>-squared and 0.553    -squared with 0.982s inference time on the 20238 sample student data.</a:t>
            </a:r>
            <a:endParaRPr lang="zh-CN" altLang="en-US" sz="2400">
              <a:latin typeface="微软雅黑" charset="0"/>
              <a:ea typeface="宋体" charset="0"/>
            </a:endParaRPr>
          </a:p>
          <a:p>
            <a:pPr marL="342900" indent="-342900">
              <a:buFont typeface="Wingdings" panose="05000000000000000000" charset="0"/>
              <a:buChar char=""/>
            </a:pPr>
            <a:r>
              <a:rPr lang="zh-CN" altLang="en-US" sz="2400">
                <a:latin typeface="微软雅黑" charset="0"/>
                <a:ea typeface="宋体" charset="0"/>
              </a:rPr>
              <a:t>We adopt two interpretable models to provide in-depth insights into students dropout at several levels. Besides, we visualize the probability estimation and change trend of predicted label linked to feature values to longitudinally interpret the sample student behaviours.</a:t>
            </a:r>
            <a:endParaRPr lang="zh-CN" altLang="en-US" sz="2400">
              <a:latin typeface="微软雅黑" charset="0"/>
              <a:ea typeface="宋体" charset="0"/>
            </a:endParaRPr>
          </a:p>
          <a:p>
            <a:pPr marL="342900" indent="-342900">
              <a:buFont typeface="Wingdings" panose="05000000000000000000" charset="0"/>
              <a:buChar char=""/>
            </a:pPr>
            <a:r>
              <a:rPr lang="zh-CN" altLang="en-US" sz="2400">
                <a:latin typeface="微软雅黑" charset="0"/>
                <a:ea typeface="宋体" charset="0"/>
              </a:rPr>
              <a:t>We devise a deterministic finite automaton to construct the complete student behaviours, which overcomes the inherent limitation of the student engagement time. Moreover, we find that shorter videos and instructors speak fast is more engaging, which enables instructors to adjust MOOC videos for future education. </a:t>
            </a:r>
            <a:endParaRPr lang="zh-CN" altLang="en-US" sz="2400">
              <a:latin typeface="微软雅黑" charset="0"/>
              <a:ea typeface="微软雅黑" charset="0"/>
            </a:endParaRPr>
          </a:p>
        </p:txBody>
      </p:sp>
      <p:pic>
        <p:nvPicPr>
          <p:cNvPr id="13318" name="334E55B0-647D-440b-865C-3EC943EB4CBC-1" descr="wpsoffice"/>
          <p:cNvPicPr>
            <a:picLocks noChangeAspect="1"/>
          </p:cNvPicPr>
          <p:nvPr/>
        </p:nvPicPr>
        <p:blipFill>
          <a:blip r:embed="rId2"/>
          <a:stretch>
            <a:fillRect/>
          </a:stretch>
        </p:blipFill>
        <p:spPr>
          <a:xfrm>
            <a:off x="8239125" y="2444750"/>
            <a:ext cx="239713" cy="287338"/>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4332288" y="168275"/>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5363"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15364" name="文本框 5"/>
          <p:cNvSpPr txBox="1"/>
          <p:nvPr/>
        </p:nvSpPr>
        <p:spPr>
          <a:xfrm>
            <a:off x="1023938" y="185738"/>
            <a:ext cx="2982912"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Proposed Model</a:t>
            </a:r>
            <a:endParaRPr lang="en-US" altLang="zh-CN" sz="2800" b="1" dirty="0">
              <a:latin typeface="微软雅黑" charset="0"/>
              <a:ea typeface="微软雅黑" charset="0"/>
              <a:sym typeface="宋体" charset="0"/>
            </a:endParaRPr>
          </a:p>
        </p:txBody>
      </p:sp>
      <p:pic>
        <p:nvPicPr>
          <p:cNvPr id="15365" name="图片 7" descr="pipeline2"/>
          <p:cNvPicPr>
            <a:picLocks noChangeAspect="1"/>
          </p:cNvPicPr>
          <p:nvPr/>
        </p:nvPicPr>
        <p:blipFill>
          <a:blip r:embed="rId2"/>
          <a:stretch>
            <a:fillRect/>
          </a:stretch>
        </p:blipFill>
        <p:spPr>
          <a:xfrm>
            <a:off x="833438" y="1103313"/>
            <a:ext cx="10058400" cy="5383212"/>
          </a:xfrm>
          <a:prstGeom prst="rect">
            <a:avLst/>
          </a:prstGeom>
          <a:noFill/>
          <a:ln w="9525">
            <a:noFill/>
          </a:ln>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4332288" y="168275"/>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7411" name="图片 6" descr="图片包含 游戏机&#10;&#10;描述已自动生成"/>
          <p:cNvPicPr>
            <a:picLocks noChangeAspect="1"/>
          </p:cNvPicPr>
          <p:nvPr/>
        </p:nvPicPr>
        <p:blipFill>
          <a:blip r:embed="rId1"/>
          <a:stretch>
            <a:fillRect/>
          </a:stretch>
        </p:blipFill>
        <p:spPr>
          <a:xfrm>
            <a:off x="9348788" y="3683000"/>
            <a:ext cx="2476500" cy="863600"/>
          </a:xfrm>
          <a:prstGeom prst="rect">
            <a:avLst/>
          </a:prstGeom>
          <a:noFill/>
          <a:ln w="9525">
            <a:noFill/>
          </a:ln>
        </p:spPr>
      </p:pic>
      <p:sp>
        <p:nvSpPr>
          <p:cNvPr id="17412" name="文本框 5"/>
          <p:cNvSpPr txBox="1"/>
          <p:nvPr/>
        </p:nvSpPr>
        <p:spPr>
          <a:xfrm>
            <a:off x="1023938" y="185738"/>
            <a:ext cx="2982912"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Proposed Model</a:t>
            </a:r>
            <a:endParaRPr lang="en-US" altLang="zh-CN" sz="2800" b="1" dirty="0">
              <a:latin typeface="微软雅黑" charset="0"/>
              <a:ea typeface="微软雅黑" charset="0"/>
              <a:sym typeface="宋体" charset="0"/>
            </a:endParaRPr>
          </a:p>
        </p:txBody>
      </p:sp>
      <p:sp>
        <p:nvSpPr>
          <p:cNvPr id="17413" name="文本框 9"/>
          <p:cNvSpPr txBox="1"/>
          <p:nvPr/>
        </p:nvSpPr>
        <p:spPr>
          <a:xfrm>
            <a:off x="4719638" y="185738"/>
            <a:ext cx="7270750" cy="522287"/>
          </a:xfrm>
          <a:prstGeom prst="rect">
            <a:avLst/>
          </a:prstGeom>
          <a:noFill/>
          <a:ln w="9525">
            <a:noFill/>
          </a:ln>
        </p:spPr>
        <p:txBody>
          <a:bodyPr wrap="none" anchor="t">
            <a:spAutoFit/>
          </a:bodyPr>
          <a:p>
            <a:pPr indent="0"/>
            <a:r>
              <a:rPr lang="zh-CN" altLang="en-US" sz="2800">
                <a:latin typeface="微软雅黑" charset="0"/>
                <a:ea typeface="宋体" charset="0"/>
                <a:sym typeface="宋体" charset="0"/>
              </a:rPr>
              <a:t>Data Processing and Feature Engineering</a:t>
            </a:r>
            <a:endParaRPr lang="zh-CN" altLang="en-US" sz="2800">
              <a:latin typeface="微软雅黑" charset="0"/>
              <a:ea typeface="宋体" charset="0"/>
              <a:sym typeface="宋体" charset="0"/>
            </a:endParaRPr>
          </a:p>
        </p:txBody>
      </p:sp>
      <p:pic>
        <p:nvPicPr>
          <p:cNvPr id="17414" name="图片 1" descr="dfa"/>
          <p:cNvPicPr>
            <a:picLocks noChangeAspect="1"/>
          </p:cNvPicPr>
          <p:nvPr/>
        </p:nvPicPr>
        <p:blipFill>
          <a:blip r:embed="rId2"/>
          <a:stretch>
            <a:fillRect/>
          </a:stretch>
        </p:blipFill>
        <p:spPr>
          <a:xfrm>
            <a:off x="1023938" y="1601788"/>
            <a:ext cx="10129837" cy="3852862"/>
          </a:xfrm>
          <a:prstGeom prst="rect">
            <a:avLst/>
          </a:prstGeom>
          <a:noFill/>
          <a:ln w="9525">
            <a:noFill/>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2</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4332288" y="168275"/>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19459" name="图片 6" descr="图片包含 游戏机&#10;&#10;描述已自动生成"/>
          <p:cNvPicPr>
            <a:picLocks noChangeAspect="1"/>
          </p:cNvPicPr>
          <p:nvPr/>
        </p:nvPicPr>
        <p:blipFill>
          <a:blip r:embed="rId1"/>
          <a:stretch>
            <a:fillRect/>
          </a:stretch>
        </p:blipFill>
        <p:spPr>
          <a:xfrm>
            <a:off x="9348788" y="3921125"/>
            <a:ext cx="2476500" cy="863600"/>
          </a:xfrm>
          <a:prstGeom prst="rect">
            <a:avLst/>
          </a:prstGeom>
          <a:noFill/>
          <a:ln w="9525">
            <a:noFill/>
          </a:ln>
        </p:spPr>
      </p:pic>
      <p:sp>
        <p:nvSpPr>
          <p:cNvPr id="19460" name="文本框 5"/>
          <p:cNvSpPr txBox="1"/>
          <p:nvPr/>
        </p:nvSpPr>
        <p:spPr>
          <a:xfrm>
            <a:off x="1023938" y="185738"/>
            <a:ext cx="2982912"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Proposed Model</a:t>
            </a:r>
            <a:endParaRPr lang="en-US" altLang="zh-CN" sz="2800" b="1" dirty="0">
              <a:latin typeface="微软雅黑" charset="0"/>
              <a:ea typeface="微软雅黑" charset="0"/>
              <a:sym typeface="宋体" charset="0"/>
            </a:endParaRPr>
          </a:p>
        </p:txBody>
      </p:sp>
      <p:sp>
        <p:nvSpPr>
          <p:cNvPr id="19461" name="文本框 9"/>
          <p:cNvSpPr txBox="1"/>
          <p:nvPr/>
        </p:nvSpPr>
        <p:spPr>
          <a:xfrm>
            <a:off x="4719638" y="185738"/>
            <a:ext cx="7270750" cy="522287"/>
          </a:xfrm>
          <a:prstGeom prst="rect">
            <a:avLst/>
          </a:prstGeom>
          <a:noFill/>
          <a:ln w="9525">
            <a:noFill/>
          </a:ln>
        </p:spPr>
        <p:txBody>
          <a:bodyPr wrap="none" anchor="t">
            <a:spAutoFit/>
          </a:bodyPr>
          <a:p>
            <a:pPr indent="0"/>
            <a:r>
              <a:rPr lang="zh-CN" altLang="en-US" sz="2800">
                <a:latin typeface="微软雅黑" charset="0"/>
                <a:ea typeface="宋体" charset="0"/>
                <a:sym typeface="宋体" charset="0"/>
              </a:rPr>
              <a:t>Data Processing and Feature Engineering</a:t>
            </a:r>
            <a:endParaRPr lang="zh-CN" altLang="en-US" sz="2800">
              <a:latin typeface="微软雅黑" charset="0"/>
              <a:ea typeface="宋体" charset="0"/>
              <a:sym typeface="宋体" charset="0"/>
            </a:endParaRPr>
          </a:p>
        </p:txBody>
      </p:sp>
      <p:pic>
        <p:nvPicPr>
          <p:cNvPr id="19462" name="图片 4" descr="截屏2021-05-20 下午4.42.10"/>
          <p:cNvPicPr>
            <a:picLocks noChangeAspect="1"/>
          </p:cNvPicPr>
          <p:nvPr/>
        </p:nvPicPr>
        <p:blipFill>
          <a:blip r:embed="rId2"/>
          <a:stretch>
            <a:fillRect/>
          </a:stretch>
        </p:blipFill>
        <p:spPr>
          <a:xfrm>
            <a:off x="69850" y="3224213"/>
            <a:ext cx="5237163" cy="1655762"/>
          </a:xfrm>
          <a:prstGeom prst="rect">
            <a:avLst/>
          </a:prstGeom>
          <a:noFill/>
          <a:ln w="9525">
            <a:noFill/>
          </a:ln>
        </p:spPr>
      </p:pic>
      <p:pic>
        <p:nvPicPr>
          <p:cNvPr id="19463" name="图片 5" descr="截屏2021-05-20 下午4.43.00"/>
          <p:cNvPicPr>
            <a:picLocks noChangeAspect="1"/>
          </p:cNvPicPr>
          <p:nvPr/>
        </p:nvPicPr>
        <p:blipFill>
          <a:blip r:embed="rId3"/>
          <a:stretch>
            <a:fillRect/>
          </a:stretch>
        </p:blipFill>
        <p:spPr>
          <a:xfrm>
            <a:off x="122238" y="2171700"/>
            <a:ext cx="5153025" cy="684213"/>
          </a:xfrm>
          <a:prstGeom prst="rect">
            <a:avLst/>
          </a:prstGeom>
          <a:noFill/>
          <a:ln w="9525">
            <a:noFill/>
          </a:ln>
        </p:spPr>
      </p:pic>
      <p:pic>
        <p:nvPicPr>
          <p:cNvPr id="19464" name="图片 6" descr="heatmap"/>
          <p:cNvPicPr>
            <a:picLocks noChangeAspect="1"/>
          </p:cNvPicPr>
          <p:nvPr/>
        </p:nvPicPr>
        <p:blipFill>
          <a:blip r:embed="rId4"/>
          <a:stretch>
            <a:fillRect/>
          </a:stretch>
        </p:blipFill>
        <p:spPr>
          <a:xfrm>
            <a:off x="5322888" y="1597025"/>
            <a:ext cx="6804025" cy="4068763"/>
          </a:xfrm>
          <a:prstGeom prst="rect">
            <a:avLst/>
          </a:prstGeom>
          <a:noFill/>
          <a:ln w="9525">
            <a:noFill/>
          </a:ln>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sp>
        <p:nvSpPr>
          <p:cNvPr id="21509" name="文本框 9"/>
          <p:cNvSpPr txBox="1"/>
          <p:nvPr/>
        </p:nvSpPr>
        <p:spPr>
          <a:xfrm>
            <a:off x="3879533" y="185738"/>
            <a:ext cx="4651375" cy="522287"/>
          </a:xfrm>
          <a:prstGeom prst="rect">
            <a:avLst/>
          </a:prstGeom>
          <a:noFill/>
          <a:ln w="9525">
            <a:noFill/>
          </a:ln>
        </p:spPr>
        <p:txBody>
          <a:bodyPr wrap="none" anchor="t">
            <a:spAutoFit/>
          </a:bodyPr>
          <a:p>
            <a:pPr indent="0"/>
            <a:r>
              <a:rPr lang="zh-CN" altLang="en-US" sz="2800">
                <a:latin typeface="微软雅黑" charset="0"/>
                <a:ea typeface="宋体" charset="0"/>
                <a:sym typeface="宋体" charset="0"/>
              </a:rPr>
              <a:t>Logistic Regression Model</a:t>
            </a:r>
            <a:endParaRPr lang="zh-CN" altLang="en-US" sz="2800">
              <a:latin typeface="微软雅黑" charset="0"/>
              <a:ea typeface="宋体" charset="0"/>
              <a:sym typeface="宋体" charset="0"/>
            </a:endParaRPr>
          </a:p>
        </p:txBody>
      </p:sp>
      <p:pic>
        <p:nvPicPr>
          <p:cNvPr id="5" name="图片 4" descr="截屏2021-05-20 下午9.33.01"/>
          <p:cNvPicPr>
            <a:picLocks noChangeAspect="1"/>
          </p:cNvPicPr>
          <p:nvPr/>
        </p:nvPicPr>
        <p:blipFill>
          <a:blip r:embed="rId1"/>
          <a:stretch>
            <a:fillRect/>
          </a:stretch>
        </p:blipFill>
        <p:spPr>
          <a:xfrm>
            <a:off x="2415540" y="786765"/>
            <a:ext cx="6744335" cy="876300"/>
          </a:xfrm>
          <a:prstGeom prst="rect">
            <a:avLst/>
          </a:prstGeom>
        </p:spPr>
      </p:pic>
      <p:pic>
        <p:nvPicPr>
          <p:cNvPr id="6" name="图片 5" descr="截屏2021-05-20 下午9.53.48"/>
          <p:cNvPicPr>
            <a:picLocks noChangeAspect="1"/>
          </p:cNvPicPr>
          <p:nvPr/>
        </p:nvPicPr>
        <p:blipFill>
          <a:blip r:embed="rId2"/>
          <a:stretch>
            <a:fillRect/>
          </a:stretch>
        </p:blipFill>
        <p:spPr>
          <a:xfrm>
            <a:off x="2471420" y="1859280"/>
            <a:ext cx="7468235" cy="876300"/>
          </a:xfrm>
          <a:prstGeom prst="rect">
            <a:avLst/>
          </a:prstGeom>
        </p:spPr>
      </p:pic>
      <p:pic>
        <p:nvPicPr>
          <p:cNvPr id="7" name="图片 6" descr="截屏2021-05-20 下午9.54.03"/>
          <p:cNvPicPr>
            <a:picLocks noChangeAspect="1"/>
          </p:cNvPicPr>
          <p:nvPr/>
        </p:nvPicPr>
        <p:blipFill>
          <a:blip r:embed="rId3"/>
          <a:stretch>
            <a:fillRect/>
          </a:stretch>
        </p:blipFill>
        <p:spPr>
          <a:xfrm>
            <a:off x="2275840" y="2931795"/>
            <a:ext cx="7468235" cy="876300"/>
          </a:xfrm>
          <a:prstGeom prst="rect">
            <a:avLst/>
          </a:prstGeom>
        </p:spPr>
      </p:pic>
      <p:pic>
        <p:nvPicPr>
          <p:cNvPr id="8" name="图片 7" descr="截屏2021-05-20 下午9.54.45"/>
          <p:cNvPicPr>
            <a:picLocks noChangeAspect="1"/>
          </p:cNvPicPr>
          <p:nvPr/>
        </p:nvPicPr>
        <p:blipFill>
          <a:blip r:embed="rId4"/>
          <a:stretch>
            <a:fillRect/>
          </a:stretch>
        </p:blipFill>
        <p:spPr>
          <a:xfrm>
            <a:off x="2359660" y="4004310"/>
            <a:ext cx="6744335" cy="965200"/>
          </a:xfrm>
          <a:prstGeom prst="rect">
            <a:avLst/>
          </a:prstGeom>
        </p:spPr>
      </p:pic>
      <p:pic>
        <p:nvPicPr>
          <p:cNvPr id="9" name="图片 8" descr="截屏2021-05-20 下午9.55.26"/>
          <p:cNvPicPr>
            <a:picLocks noChangeAspect="1"/>
          </p:cNvPicPr>
          <p:nvPr/>
        </p:nvPicPr>
        <p:blipFill>
          <a:blip r:embed="rId5"/>
          <a:stretch>
            <a:fillRect/>
          </a:stretch>
        </p:blipFill>
        <p:spPr>
          <a:xfrm>
            <a:off x="2471420" y="5165725"/>
            <a:ext cx="5981700" cy="762000"/>
          </a:xfrm>
          <a:prstGeom prst="rect">
            <a:avLst/>
          </a:prstGeom>
        </p:spPr>
      </p:pic>
      <p:pic>
        <p:nvPicPr>
          <p:cNvPr id="10" name="图片 9" descr="截屏2021-05-20 下午10.00.40"/>
          <p:cNvPicPr>
            <a:picLocks noChangeAspect="1"/>
          </p:cNvPicPr>
          <p:nvPr/>
        </p:nvPicPr>
        <p:blipFill>
          <a:blip r:embed="rId6"/>
          <a:stretch>
            <a:fillRect/>
          </a:stretch>
        </p:blipFill>
        <p:spPr>
          <a:xfrm>
            <a:off x="2457450" y="6123940"/>
            <a:ext cx="7391000" cy="683895"/>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pic>
        <p:nvPicPr>
          <p:cNvPr id="11" name="图片 10" descr="截屏2021-05-20 下午10.21.13"/>
          <p:cNvPicPr>
            <a:picLocks noChangeAspect="1"/>
          </p:cNvPicPr>
          <p:nvPr/>
        </p:nvPicPr>
        <p:blipFill>
          <a:blip r:embed="rId1"/>
          <a:stretch>
            <a:fillRect/>
          </a:stretch>
        </p:blipFill>
        <p:spPr>
          <a:xfrm>
            <a:off x="90170" y="1557020"/>
            <a:ext cx="5924015" cy="3420000"/>
          </a:xfrm>
          <a:prstGeom prst="rect">
            <a:avLst/>
          </a:prstGeom>
        </p:spPr>
      </p:pic>
      <p:pic>
        <p:nvPicPr>
          <p:cNvPr id="12" name="图片 11" descr="截屏2021-05-20 下午10.22.21"/>
          <p:cNvPicPr>
            <a:picLocks noChangeAspect="1"/>
          </p:cNvPicPr>
          <p:nvPr/>
        </p:nvPicPr>
        <p:blipFill>
          <a:blip r:embed="rId2"/>
          <a:stretch>
            <a:fillRect/>
          </a:stretch>
        </p:blipFill>
        <p:spPr>
          <a:xfrm>
            <a:off x="6094095" y="1988820"/>
            <a:ext cx="5968460" cy="2556000"/>
          </a:xfrm>
          <a:prstGeom prst="rect">
            <a:avLst/>
          </a:prstGeom>
        </p:spPr>
      </p:pic>
      <p:sp>
        <p:nvSpPr>
          <p:cNvPr id="21509" name="文本框 9"/>
          <p:cNvSpPr txBox="1"/>
          <p:nvPr/>
        </p:nvSpPr>
        <p:spPr>
          <a:xfrm>
            <a:off x="3879533" y="185738"/>
            <a:ext cx="5179060" cy="521970"/>
          </a:xfrm>
          <a:prstGeom prst="rect">
            <a:avLst/>
          </a:prstGeom>
          <a:noFill/>
          <a:ln w="9525">
            <a:noFill/>
          </a:ln>
        </p:spPr>
        <p:txBody>
          <a:bodyPr wrap="none" anchor="t">
            <a:spAutoFit/>
          </a:bodyPr>
          <a:p>
            <a:pPr indent="0" algn="l"/>
            <a:r>
              <a:rPr lang="en-US" altLang="zh-CN" sz="2800">
                <a:latin typeface="微软雅黑" charset="0"/>
                <a:ea typeface="宋体" charset="0"/>
                <a:sym typeface="宋体" charset="0"/>
              </a:rPr>
              <a:t>LR Model</a:t>
            </a:r>
            <a:r>
              <a:rPr lang="zh-CN" altLang="en-US" sz="2800">
                <a:latin typeface="微软雅黑" charset="0"/>
                <a:ea typeface="宋体" charset="0"/>
                <a:sym typeface="宋体" charset="0"/>
              </a:rPr>
              <a:t> Level Interpretation</a:t>
            </a:r>
            <a:endParaRPr lang="zh-CN" altLang="en-US" sz="2800">
              <a:latin typeface="微软雅黑" charset="0"/>
              <a:ea typeface="宋体" charset="0"/>
              <a:sym typeface="宋体" charset="0"/>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9863" y="168275"/>
            <a:ext cx="53975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rPr>
              <a:t>3</a:t>
            </a:r>
            <a:endParaRPr lang="en-US" altLang="zh-CN" sz="2800" b="1" strike="noStrike" noProof="1" dirty="0">
              <a:solidFill>
                <a:schemeClr val="tx1"/>
              </a:solidFill>
              <a:latin typeface="Microsoft YaHei" pitchFamily="34" charset="-122"/>
              <a:ea typeface="Microsoft YaHei" pitchFamily="34" charset="-122"/>
              <a:cs typeface="Times New Roman" panose="02020503050405090304" pitchFamily="18" charset="0"/>
            </a:endParaRPr>
          </a:p>
        </p:txBody>
      </p:sp>
      <p:cxnSp>
        <p:nvCxnSpPr>
          <p:cNvPr id="4" name="直接连接符 18"/>
          <p:cNvCxnSpPr/>
          <p:nvPr/>
        </p:nvCxnSpPr>
        <p:spPr>
          <a:xfrm>
            <a:off x="3541713" y="176213"/>
            <a:ext cx="1588" cy="53975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023938" y="185738"/>
            <a:ext cx="2295525" cy="522287"/>
          </a:xfrm>
          <a:prstGeom prst="rect">
            <a:avLst/>
          </a:prstGeom>
          <a:noFill/>
          <a:ln w="9525">
            <a:noFill/>
          </a:ln>
        </p:spPr>
        <p:txBody>
          <a:bodyPr wrap="none" anchor="t">
            <a:spAutoFit/>
          </a:bodyPr>
          <a:p>
            <a:pPr indent="0"/>
            <a:r>
              <a:rPr lang="en-US" altLang="zh-CN" sz="2800" b="1" dirty="0">
                <a:latin typeface="Microsoft YaHei" pitchFamily="34" charset="-122"/>
                <a:ea typeface="Microsoft YaHei" pitchFamily="34" charset="-122"/>
                <a:sym typeface="宋体" charset="0"/>
              </a:rPr>
              <a:t>Experiments</a:t>
            </a:r>
            <a:endParaRPr lang="en-US" altLang="zh-CN" sz="2800" b="1" dirty="0">
              <a:latin typeface="微软雅黑" charset="0"/>
              <a:ea typeface="微软雅黑" charset="0"/>
              <a:sym typeface="宋体" charset="0"/>
            </a:endParaRPr>
          </a:p>
        </p:txBody>
      </p:sp>
      <p:pic>
        <p:nvPicPr>
          <p:cNvPr id="2" name="图片 1" descr="截屏2021-05-20 下午10.28.42"/>
          <p:cNvPicPr>
            <a:picLocks noChangeAspect="1"/>
          </p:cNvPicPr>
          <p:nvPr/>
        </p:nvPicPr>
        <p:blipFill>
          <a:blip r:embed="rId1"/>
          <a:stretch>
            <a:fillRect/>
          </a:stretch>
        </p:blipFill>
        <p:spPr>
          <a:xfrm>
            <a:off x="31750" y="1532890"/>
            <a:ext cx="12128500" cy="3792220"/>
          </a:xfrm>
          <a:prstGeom prst="rect">
            <a:avLst/>
          </a:prstGeom>
        </p:spPr>
      </p:pic>
      <p:sp>
        <p:nvSpPr>
          <p:cNvPr id="21509" name="文本框 9"/>
          <p:cNvSpPr txBox="1"/>
          <p:nvPr/>
        </p:nvSpPr>
        <p:spPr>
          <a:xfrm>
            <a:off x="3879533" y="185738"/>
            <a:ext cx="5561330" cy="521970"/>
          </a:xfrm>
          <a:prstGeom prst="rect">
            <a:avLst/>
          </a:prstGeom>
          <a:noFill/>
          <a:ln w="9525">
            <a:noFill/>
          </a:ln>
        </p:spPr>
        <p:txBody>
          <a:bodyPr wrap="none" anchor="t">
            <a:spAutoFit/>
          </a:bodyPr>
          <a:p>
            <a:pPr indent="0" algn="l"/>
            <a:r>
              <a:rPr lang="en-US" altLang="zh-CN" sz="2800">
                <a:latin typeface="微软雅黑" charset="0"/>
                <a:ea typeface="宋体" charset="0"/>
                <a:sym typeface="宋体" charset="0"/>
              </a:rPr>
              <a:t>LR </a:t>
            </a:r>
            <a:r>
              <a:rPr lang="zh-CN" altLang="en-US" sz="2800">
                <a:latin typeface="微软雅黑" charset="0"/>
                <a:ea typeface="宋体" charset="0"/>
                <a:sym typeface="宋体" charset="0"/>
              </a:rPr>
              <a:t>Instance Level Interpretation</a:t>
            </a:r>
            <a:endParaRPr lang="zh-CN" altLang="en-US" sz="2800">
              <a:latin typeface="微软雅黑" charset="0"/>
              <a:ea typeface="宋体" charset="0"/>
              <a:sym typeface="宋体"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22.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23.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80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80"/>
  <p:tag name="KSO_WM_UNIT_VALUE" val="530"/>
  <p:tag name="KSO_WM_TEMPLATE_ASSEMBLE_XID" val="5eeb859ea758c1ec0b708988"/>
  <p:tag name="KSO_WM_TEMPLATE_ASSEMBLE_GROUPID" val="5eeb859ea758c1ec0b708988"/>
</p:tagLst>
</file>

<file path=ppt/tags/tag5.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6.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0_1*f*1"/>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1bc525b955fa4458854a00f37733740d"/>
  <p:tag name="KSO_WM_ASSEMBLE_CHIP_INDEX" val="b589ba6831414df7949edea9461c529f"/>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80_1*f*2"/>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85cef206b3aa49719ad6595efc857458"/>
  <p:tag name="KSO_WM_ASSEMBLE_CHIP_INDEX" val="e2c45442eda242b7a85dba7ca4ed82f1"/>
  <p:tag name="KSO_WM_UNIT_SUPPORT_UNIT_TYPE" val="[&quot;l&quot;,&quot;m&quot;,&quot;n&quot;,&quot;o&quot;,&quot;p&quot;,&quot;q&quot;,&quot;r&quot;,&quot;δ&quot;,&quot;η&quot;]"/>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9.xml><?xml version="1.0" encoding="utf-8"?>
<p:tagLst xmlns:p="http://schemas.openxmlformats.org/presentationml/2006/main">
  <p:tag name="KSO_WM_SLIDE_ID" val="diagram2020758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580"/>
  <p:tag name="KSO_WM_SLIDE_LAYOUT" val="a_d_f"/>
  <p:tag name="KSO_WM_SLIDE_LAYOUT_CNT" val="1_1_2"/>
  <p:tag name="KSO_WM_TEMPLATE_THUMBS_INDEX" val="1、4、7、12、13、14、15、16、17、18、20、24、25、28、33、36、40、43、44"/>
  <p:tag name="KSO_WM_SLIDE_LAYOUT_INFO" val="{&quot;id&quot;:&quot;2020-06-18T23:20:37&quot;,&quot;maxSize&quot;:{&quot;size1&quot;:28.899999999999999},&quot;minSize&quot;:{&quot;size1&quot;:28.899999999999999},&quot;normalSize&quot;:{&quot;size1&quot;:28.899999999999999},&quot;subLayout&quot;:[{&quot;id&quot;:&quot;2020-06-18T23:20:37&quot;,&quot;margin&quot;:{&quot;bottom&quot;:0.84700000286102295,&quot;left&quot;:15.239999771118164,&quot;right&quot;:15.239999771118164,&quot;top&quot;:1.2699999809265137},&quot;type&quot;:0},{&quot;id&quot;:&quot;2020-06-18T23:20:37&quot;,&quot;maxSize&quot;:{&quot;size1&quot;:15.6},&quot;minSize&quot;:{&quot;size1&quot;:15.6},&quot;normalSize&quot;:{&quot;size1&quot;:15.6},&quot;subLayout&quot;:[{&quot;id&quot;:&quot;2020-06-18T23:20:37&quot;,&quot;margin&quot;:{&quot;bottom&quot;:0.42300000786781311,&quot;left&quot;:1.6929999589920044,&quot;right&quot;:1.6929999589920044,&quot;top&quot;:0},&quot;type&quot;:0},{&quot;id&quot;:&quot;2020-06-18T23:20:37&quot;,&quot;maxSize&quot;:{&quot;size1&quot;:22.199999999999999},&quot;minSize&quot;:{&quot;size1&quot;:22.199999999999999},&quot;normalSize&quot;:{&quot;size1&quot;:22.199999999999999},&quot;subLayout&quot;:[{&quot;id&quot;:&quot;2020-06-18T23:20:37&quot;,&quot;margin&quot;:{&quot;bottom&quot;:0,&quot;left&quot;:1.6929999589920044,&quot;right&quot;:1.6929999589920044,&quot;top&quot;:0},&quot;type&quot;:0},{&quot;backgroundInfo&quot;:[{&quot;bottom&quot;:0,&quot;bottomAbs&quot;:false,&quot;left&quot;:0,&quot;leftAbs&quot;:false,&quot;right&quot;:0,&quot;rightAbs&quot;:false,&quot;top&quot;:0.14285714899999999,&quot;topAbs&quot;:false,&quot;type&quot;:&quot;bottomTop&quot;}],&quot;id&quot;:&quot;2020-06-18T23:20:37&quot;,&quot;margin&quot;:{&quot;bottom&quot;:1.6929999589920044,&quot;left&quot;:1.6929999589920044,&quot;right&quot;:1.6929999589920044,&quot;top&quot;:0.84700000286102295},&quot;type&quot;:0}],&quot;type&quot;:0}],&quot;type&quot;:0}],&quot;type&quot;:0}"/>
  <p:tag name="KSO_WM_SLIDE_BACKGROUND" val="[&quot;bottomTop&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d20187daf2e53b70be3e7f"/>
  <p:tag name="KSO_WM_CHIP_FILLPROP" val="[[{&quot;fill_id&quot;:&quot;e4268e06b58448338bd159e9cb01a14f&quot;,&quot;fill_align&quot;:&quot;cm&quot;,&quot;text_align&quot;:&quot;cm&quot;,&quot;text_direction&quot;:&quot;horizontal&quot;,&quot;chip_types&quot;:[&quot;picture&quot;]},{&quot;fill_id&quot;:&quot;8c57bf9cdbc74110b128f7bb356f2ab6&quot;,&quot;fill_align&quot;:&quot;cm&quot;,&quot;text_align&quot;:&quot;cm&quot;,&quot;text_direction&quot;:&quot;horizontal&quot;,&quot;chip_types&quot;:[&quot;header&quot;]},{&quot;fill_id&quot;:&quot;fab564764ce04f5fb8cabdac3d0052c1&quot;,&quot;fill_align&quot;:&quot;cm&quot;,&quot;text_align&quot;:&quot;cm&quot;,&quot;text_direction&quot;:&quot;horizontal&quot;,&quot;chip_types&quot;:[&quot;text&quot;]},{&quot;fill_id&quot;:&quot;016b8bcdc2db4c399b39b76b1d4e5593&quot;,&quot;fill_align&quot;:&quot;lm&quot;,&quot;text_align&quot;:&quot;lm&quot;,&quot;text_direction&quot;:&quot;horizontal&quot;,&quot;chip_types&quot;:[&quot;diagram&quot;,&quot;text&quot;]}]]"/>
  <p:tag name="KSO_WM_SLIDE_SIZE" val="960*492"/>
  <p:tag name="KSO_WM_SLIDE_POSITION" val="0*48"/>
  <p:tag name="KSO_WM_CHIP_GROUPID" val="5edb383e5860357932c5670e"/>
  <p:tag name="KSO_WM_SLIDE_BK_DARK_LIGHT" val="2"/>
  <p:tag name="KSO_WM_SLIDE_BACKGROUND_TYPE" val="bottomTop"/>
  <p:tag name="KSO_WM_SLIDE_SUPPORT_FEATURE_TYPE" val="0"/>
  <p:tag name="KSO_WM_TEMPLATE_ASSEMBLE_XID" val="5eeb859ea758c1ec0b708988"/>
  <p:tag name="KSO_WM_TEMPLATE_ASSEMBLE_GROUPID" val="5eeb859ea758c1ec0b708988"/>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2286</Words>
  <Application>WPS 演示</Application>
  <PresentationFormat>宽屏</PresentationFormat>
  <Paragraphs>92</Paragraphs>
  <Slides>13</Slides>
  <Notes>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13</vt:i4>
      </vt:variant>
    </vt:vector>
  </HeadingPairs>
  <TitlesOfParts>
    <vt:vector size="36" baseType="lpstr">
      <vt:lpstr>Arial</vt:lpstr>
      <vt:lpstr>方正书宋_GBK</vt:lpstr>
      <vt:lpstr>Wingdings</vt:lpstr>
      <vt:lpstr>Calibri</vt:lpstr>
      <vt:lpstr>Helvetica Neue</vt:lpstr>
      <vt:lpstr>宋体</vt:lpstr>
      <vt:lpstr>汉仪书宋二KW</vt:lpstr>
      <vt:lpstr>微软雅黑</vt:lpstr>
      <vt:lpstr>American Typewriter Semibold</vt:lpstr>
      <vt:lpstr>汉仪旗黑</vt:lpstr>
      <vt:lpstr>Segoe UI</vt:lpstr>
      <vt:lpstr>Wingdings</vt:lpstr>
      <vt:lpstr>Microsoft YaHei</vt:lpstr>
      <vt:lpstr>Times New Roman</vt:lpstr>
      <vt:lpstr>微软雅黑</vt:lpstr>
      <vt:lpstr>Arial Unicode MS</vt:lpstr>
      <vt:lpstr>Apple Color Emoji</vt:lpstr>
      <vt:lpstr>等线</vt:lpstr>
      <vt:lpstr>汉仪中等线KW</vt:lpstr>
      <vt:lpstr>Calibri Light</vt:lpstr>
      <vt:lpstr>苹方-简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dl686</dc:creator>
  <cp:lastModifiedBy>shengdeming</cp:lastModifiedBy>
  <cp:revision>317</cp:revision>
  <cp:lastPrinted>2021-07-15T14:29:45Z</cp:lastPrinted>
  <dcterms:created xsi:type="dcterms:W3CDTF">2021-07-15T14:29:45Z</dcterms:created>
  <dcterms:modified xsi:type="dcterms:W3CDTF">2021-07-15T14:29:45Z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2052-3.7.0.5929</vt:lpwstr>
  </property>
</Properties>
</file>