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sldIdLst>
    <p:sldId id="482" r:id="rId4"/>
    <p:sldId id="558" r:id="rId6"/>
    <p:sldId id="559" r:id="rId7"/>
    <p:sldId id="508" r:id="rId8"/>
    <p:sldId id="510" r:id="rId9"/>
    <p:sldId id="489" r:id="rId10"/>
    <p:sldId id="513" r:id="rId11"/>
    <p:sldId id="514" r:id="rId12"/>
    <p:sldId id="512" r:id="rId13"/>
    <p:sldId id="552" r:id="rId14"/>
    <p:sldId id="280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charset="0"/>
        <a:ea typeface="宋体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FF9300"/>
    <a:srgbClr val="FF2600"/>
    <a:srgbClr val="D883FF"/>
    <a:srgbClr val="FF9C4B"/>
    <a:srgbClr val="FF7E79"/>
    <a:srgbClr val="FFFD78"/>
    <a:srgbClr val="2C4466"/>
    <a:srgbClr val="9FA6AA"/>
    <a:srgbClr val="BF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22"/>
    <p:restoredTop sz="90380"/>
  </p:normalViewPr>
  <p:slideViewPr>
    <p:cSldViewPr snapToGrid="0" showGuides="1">
      <p:cViewPr varScale="1">
        <p:scale>
          <a:sx n="115" d="100"/>
          <a:sy n="115" d="100"/>
        </p:scale>
        <p:origin x="456" y="192"/>
      </p:cViewPr>
      <p:guideLst>
        <p:guide orient="horz" pos="2129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kumimoji="1"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C6DC8AF4-543D-904D-8AE1-5499B2F25011}" type="datetimeFigureOut">
              <a:rPr kumimoji="1" lang="zh-CN" altLang="en-US" strike="noStrike" noProof="1" smtClean="0">
                <a:latin typeface="+mn-lt"/>
                <a:ea typeface="+mn-ea"/>
                <a:cs typeface="+mn-cs"/>
              </a:rPr>
            </a:fld>
            <a:endParaRPr kumimoji="1"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二级</a:t>
            </a:r>
            <a:endParaRPr lang="zh-CN" altLang="en-US"/>
          </a:p>
          <a:p>
            <a:pPr lvl="2" indent="0"/>
            <a:r>
              <a:rPr lang="zh-CN" altLang="en-US"/>
              <a:t>三级</a:t>
            </a:r>
            <a:endParaRPr lang="zh-CN" altLang="en-US"/>
          </a:p>
          <a:p>
            <a:pPr lvl="3" indent="0"/>
            <a:r>
              <a:rPr lang="zh-CN" altLang="en-US"/>
              <a:t>四级</a:t>
            </a:r>
            <a:endParaRPr lang="zh-CN" altLang="en-US"/>
          </a:p>
          <a:p>
            <a:pPr lvl="4" indent="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kumimoji="1"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F5956B95-0BC7-8141-8C4B-0CE01D879A17}" type="slidenum">
              <a:rPr kumimoji="1" lang="zh-CN" altLang="en-US" strike="noStrike" noProof="1" smtClean="0">
                <a:latin typeface="+mn-lt"/>
                <a:ea typeface="+mn-ea"/>
                <a:cs typeface="+mn-cs"/>
              </a:rPr>
            </a:fld>
            <a:endParaRPr kumimoji="1"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-285750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Wingdings" panose="05000000000000000000" charset="0"/>
              <a:buNone/>
            </a:pPr>
            <a:endParaRPr lang="en-US" altLang="zh-CN" sz="2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867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en-US"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en-US"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indent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3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6271" r="1291" b="11188"/>
          <a:stretch>
            <a:fillRect/>
          </a:stretch>
        </p:blipFill>
        <p:spPr>
          <a:xfrm>
            <a:off x="-42862" y="0"/>
            <a:ext cx="122348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-42862" y="0"/>
            <a:ext cx="12234863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14594"/>
          <a:stretch>
            <a:fillRect/>
          </a:stretch>
        </p:blipFill>
        <p:spPr>
          <a:xfrm>
            <a:off x="-73025" y="-20637"/>
            <a:ext cx="12249150" cy="685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32776" b="29260"/>
          <a:stretch>
            <a:fillRect/>
          </a:stretch>
        </p:blipFill>
        <p:spPr>
          <a:xfrm>
            <a:off x="0" y="4254500"/>
            <a:ext cx="12192000" cy="260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4254500"/>
            <a:ext cx="12192000" cy="26035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6271" r="1291" b="11188"/>
          <a:stretch>
            <a:fillRect/>
          </a:stretch>
        </p:blipFill>
        <p:spPr>
          <a:xfrm>
            <a:off x="-42862" y="0"/>
            <a:ext cx="122348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-42862" y="0"/>
            <a:ext cx="12234863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tags" Target="../tags/tag2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A026FE35-7143-4D2B-A03B-CFDD1C6677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5757480-7C6B-468B-A137-7F27608821C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5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文本框 4"/>
          <p:cNvSpPr txBox="1"/>
          <p:nvPr/>
        </p:nvSpPr>
        <p:spPr>
          <a:xfrm>
            <a:off x="0" y="2099945"/>
            <a:ext cx="121913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algn="ctr"/>
            <a:r>
              <a:rPr lang="zh-CN" altLang="en-US" sz="2800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ACMF: An Attention Collaborative Extended Matrix Factorization Based Model for MOOC Course Service via a Heterogeneous View</a:t>
            </a:r>
            <a:endParaRPr lang="zh-CN" altLang="en-US" sz="2800" b="1" dirty="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1598295" y="3859523"/>
            <a:ext cx="6779260" cy="23069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Presenter</a:t>
            </a:r>
            <a:r>
              <a:rPr lang="zh-CN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Deming Sheng 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Wuhan University of Technology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School of Computer and Artificial Intelligence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Email: shengdeming@whut.edu.cn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2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5776913" y="177165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4255" y="186055"/>
            <a:ext cx="4754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Future Research Interests</a:t>
            </a:r>
            <a:endParaRPr lang="en-US" altLang="zh-CN" sz="2800" b="1" dirty="0"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pic>
        <p:nvPicPr>
          <p:cNvPr id="2" name="图片 1" descr="截屏2022-01-02 下午3.02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671320"/>
            <a:ext cx="4921844" cy="2159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601345"/>
            <a:ext cx="32785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Potential Direction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1134110"/>
            <a:ext cx="525843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GNN with Interpretability and Fairness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05" y="3815080"/>
            <a:ext cx="568515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NLP tasks with Interpretability</a:t>
            </a:r>
            <a:r>
              <a:rPr lang="en-US" altLang="zh-CN" sz="2000">
                <a:solidFill>
                  <a:srgbClr val="00B0F0"/>
                </a:solidFill>
                <a:latin typeface="微软雅黑" charset="0"/>
                <a:ea typeface="微软雅黑" charset="0"/>
                <a:sym typeface="+mn-ea"/>
              </a:rPr>
              <a:t>(SEKE2021)</a:t>
            </a:r>
            <a:endParaRPr lang="en-US" altLang="zh-CN" sz="2000">
              <a:solidFill>
                <a:srgbClr val="00B0F0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16" name="图片 15" descr="截屏2022-01-02 下午3.10.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4352290"/>
            <a:ext cx="4830023" cy="2339975"/>
          </a:xfrm>
          <a:prstGeom prst="rect">
            <a:avLst/>
          </a:prstGeom>
        </p:spPr>
      </p:pic>
      <p:pic>
        <p:nvPicPr>
          <p:cNvPr id="17" name="图片 16" descr="截屏2022-01-02 下午3.12.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05" y="1671320"/>
            <a:ext cx="4839483" cy="234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96255" y="1134110"/>
            <a:ext cx="71437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Data Analysis&amp;Feature Engineering</a:t>
            </a:r>
            <a:r>
              <a:rPr lang="en-US" altLang="zh-CN" sz="2000">
                <a:solidFill>
                  <a:srgbClr val="00B0F0"/>
                </a:solidFill>
                <a:latin typeface="微软雅黑" charset="0"/>
                <a:ea typeface="微软雅黑" charset="0"/>
                <a:sym typeface="+mn-ea"/>
              </a:rPr>
              <a:t>(CSCWD2021)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19" name="图片 18" descr="截屏2022-01-02 下午3.13.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705" y="4352290"/>
            <a:ext cx="4839483" cy="2340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596255" y="3830955"/>
            <a:ext cx="658050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NLP tasks with Pre-trained Models</a:t>
            </a:r>
            <a:r>
              <a:rPr lang="en-US" altLang="zh-CN" sz="2000">
                <a:solidFill>
                  <a:srgbClr val="00B0F0"/>
                </a:solidFill>
                <a:latin typeface="微软雅黑" charset="0"/>
                <a:ea typeface="微软雅黑" charset="0"/>
                <a:sym typeface="+mn-ea"/>
              </a:rPr>
              <a:t>(SEKE2021)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0"/>
          <p:cNvSpPr txBox="1"/>
          <p:nvPr/>
        </p:nvSpPr>
        <p:spPr>
          <a:xfrm>
            <a:off x="3749199" y="4170363"/>
            <a:ext cx="46875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ctr"/>
            <a:r>
              <a:rPr lang="en-US" altLang="zh-CN" sz="2800" b="1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Presenter</a:t>
            </a:r>
            <a:r>
              <a:rPr lang="zh-CN" altLang="en-US" sz="2800" b="1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Deming Sheng</a:t>
            </a:r>
            <a:endParaRPr lang="zh-CN" altLang="en-US" sz="2800" b="1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7650" name="组合 7"/>
          <p:cNvGrpSpPr/>
          <p:nvPr/>
        </p:nvGrpSpPr>
        <p:grpSpPr>
          <a:xfrm>
            <a:off x="2433638" y="2178050"/>
            <a:ext cx="7323455" cy="1381125"/>
            <a:chOff x="2434595" y="2756938"/>
            <a:chExt cx="7322819" cy="1380931"/>
          </a:xfrm>
        </p:grpSpPr>
        <p:sp>
          <p:nvSpPr>
            <p:cNvPr id="27651" name="文本框 11"/>
            <p:cNvSpPr txBox="1"/>
            <p:nvPr/>
          </p:nvSpPr>
          <p:spPr>
            <a:xfrm>
              <a:off x="2434595" y="3032358"/>
              <a:ext cx="7322819" cy="8298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indent="0" algn="ctr"/>
              <a:r>
                <a:rPr lang="en-US" altLang="zh-CN" sz="4800" b="1" dirty="0">
                  <a:solidFill>
                    <a:schemeClr val="bg1"/>
                  </a:solidFill>
                  <a:latin typeface="微软雅黑" charset="0"/>
                  <a:ea typeface="宋体" charset="0"/>
                </a:rPr>
                <a:t>Thanks for </a:t>
              </a:r>
              <a:r>
                <a:rPr lang="en-US" altLang="zh-CN" sz="4800" b="1">
                  <a:solidFill>
                    <a:schemeClr val="bg1"/>
                  </a:solidFill>
                  <a:latin typeface="微软雅黑" charset="0"/>
                  <a:ea typeface="宋体" charset="0"/>
                  <a:sym typeface="宋体" charset="0"/>
                </a:rPr>
                <a:t>your listening</a:t>
              </a:r>
              <a:endParaRPr lang="en-US" altLang="zh-CN" sz="4800" b="1" dirty="0">
                <a:solidFill>
                  <a:schemeClr val="bg1"/>
                </a:solidFill>
                <a:latin typeface="微软雅黑" charset="0"/>
                <a:ea typeface="微软雅黑" charset="0"/>
                <a:sym typeface="宋体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825885" y="2756938"/>
              <a:ext cx="453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825885" y="4137869"/>
              <a:ext cx="453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0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4351338" y="151130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301307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Self-introduction</a:t>
            </a:r>
            <a:endParaRPr lang="en-US" altLang="zh-CN" sz="2800" b="1" dirty="0"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17413" name="文本框 9"/>
          <p:cNvSpPr txBox="1"/>
          <p:nvPr/>
        </p:nvSpPr>
        <p:spPr>
          <a:xfrm>
            <a:off x="4729798" y="185738"/>
            <a:ext cx="2699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>
                <a:latin typeface="微软雅黑" charset="0"/>
                <a:ea typeface="宋体" charset="0"/>
                <a:sym typeface="宋体" charset="0"/>
              </a:rPr>
              <a:t>Deming Sheng</a:t>
            </a:r>
            <a:endParaRPr lang="en-US" altLang="zh-CN" sz="2800" b="1">
              <a:latin typeface="微软雅黑" charset="0"/>
              <a:ea typeface="宋体" charset="0"/>
              <a:sym typeface="宋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8910" y="829310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Education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180" y="1556385"/>
            <a:ext cx="41827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000" b="1">
                <a:latin typeface="微软雅黑" charset="0"/>
                <a:ea typeface="微软雅黑" charset="0"/>
              </a:rPr>
              <a:t>GPA</a:t>
            </a:r>
            <a:r>
              <a:rPr lang="zh-CN" altLang="en-US" sz="2000" b="1">
                <a:latin typeface="微软雅黑" charset="0"/>
                <a:ea typeface="微软雅黑" charset="0"/>
              </a:rPr>
              <a:t>： </a:t>
            </a:r>
            <a:r>
              <a:rPr lang="en-US" altLang="zh-CN" sz="2000" b="1">
                <a:latin typeface="微软雅黑" charset="0"/>
                <a:ea typeface="微软雅黑" charset="0"/>
              </a:rPr>
              <a:t>92.14%   Rank</a:t>
            </a:r>
            <a:r>
              <a:rPr lang="zh-CN" altLang="en-US" sz="2000" b="1">
                <a:latin typeface="微软雅黑" charset="0"/>
                <a:ea typeface="微软雅黑" charset="0"/>
              </a:rPr>
              <a:t>：</a:t>
            </a:r>
            <a:r>
              <a:rPr lang="en-US" altLang="zh-CN" sz="2000" b="1">
                <a:latin typeface="微软雅黑" charset="0"/>
                <a:ea typeface="微软雅黑" charset="0"/>
              </a:rPr>
              <a:t>1/71 </a:t>
            </a:r>
            <a:endParaRPr lang="en-US" altLang="zh-CN" sz="2000" b="1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charset="0"/>
                <a:ea typeface="微软雅黑" charset="0"/>
              </a:rPr>
              <a:t>IETLS</a:t>
            </a:r>
            <a:r>
              <a:rPr lang="zh-CN" altLang="en-US" sz="2000" b="1">
                <a:latin typeface="微软雅黑" charset="0"/>
                <a:ea typeface="微软雅黑" charset="0"/>
              </a:rPr>
              <a:t>：</a:t>
            </a:r>
            <a:r>
              <a:rPr lang="en-US" altLang="zh-CN" sz="2000" b="1">
                <a:latin typeface="微软雅黑" charset="0"/>
                <a:ea typeface="微软雅黑" charset="0"/>
              </a:rPr>
              <a:t>Overall 7</a:t>
            </a:r>
            <a:r>
              <a:rPr lang="zh-CN" altLang="en-US" sz="2000" b="1">
                <a:latin typeface="微软雅黑" charset="0"/>
                <a:ea typeface="微软雅黑" charset="0"/>
              </a:rPr>
              <a:t>（</a:t>
            </a:r>
            <a:r>
              <a:rPr lang="en-US" altLang="zh-CN" sz="2000" b="1">
                <a:latin typeface="微软雅黑" charset="0"/>
                <a:ea typeface="微软雅黑" charset="0"/>
              </a:rPr>
              <a:t>Reading</a:t>
            </a:r>
            <a:r>
              <a:rPr lang="zh-CN" altLang="en-US" sz="2000" b="1">
                <a:latin typeface="微软雅黑" charset="0"/>
                <a:ea typeface="微软雅黑" charset="0"/>
              </a:rPr>
              <a:t>：</a:t>
            </a:r>
            <a:r>
              <a:rPr lang="en-US" altLang="zh-CN" sz="2000" b="1">
                <a:latin typeface="微软雅黑" charset="0"/>
                <a:ea typeface="微软雅黑" charset="0"/>
              </a:rPr>
              <a:t>8.5</a:t>
            </a:r>
            <a:r>
              <a:rPr lang="zh-CN" altLang="en-US" sz="2000" b="1">
                <a:latin typeface="微软雅黑" charset="0"/>
                <a:ea typeface="微软雅黑" charset="0"/>
              </a:rPr>
              <a:t>）</a:t>
            </a:r>
            <a:endParaRPr lang="zh-CN" altLang="en-US" sz="2000" b="1">
              <a:latin typeface="微软雅黑" charset="0"/>
              <a:ea typeface="微软雅黑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910" y="2653030"/>
            <a:ext cx="34467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Project Experience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910" y="3380105"/>
            <a:ext cx="40366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charset="0"/>
                <a:ea typeface="微软雅黑" charset="0"/>
              </a:rPr>
              <a:t>3 fund projects</a:t>
            </a:r>
            <a:endParaRPr lang="en-US" altLang="zh-CN" sz="2000" b="1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charset="0"/>
                <a:ea typeface="微软雅黑" charset="0"/>
              </a:rPr>
              <a:t>1 leader &amp; 2 main participant</a:t>
            </a:r>
            <a:endParaRPr lang="en-US" altLang="zh-CN" sz="2000" b="1">
              <a:latin typeface="微软雅黑" charset="0"/>
              <a:ea typeface="微软雅黑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94250" y="829310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Competition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4250" y="1474470"/>
            <a:ext cx="68097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sz="1800" b="1">
                <a:latin typeface="微软雅黑" charset="0"/>
                <a:ea typeface="微软雅黑" charset="0"/>
              </a:rPr>
              <a:t>National First Prize of The 11-th China National College Student Computer Design Competition</a:t>
            </a:r>
            <a:endParaRPr sz="1800" b="1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sz="1800" b="1">
                <a:latin typeface="微软雅黑" charset="0"/>
                <a:ea typeface="微软雅黑" charset="0"/>
              </a:rPr>
              <a:t>National Second Prize of </a:t>
            </a:r>
            <a:r>
              <a:rPr lang="en-US" altLang="zh-CN" sz="1800" b="1">
                <a:latin typeface="微软雅黑" charset="0"/>
                <a:ea typeface="微软雅黑" charset="0"/>
                <a:sym typeface="+mn-ea"/>
              </a:rPr>
              <a:t>''</a:t>
            </a:r>
            <a:r>
              <a:rPr sz="1800" b="1">
                <a:latin typeface="微软雅黑" charset="0"/>
                <a:ea typeface="微软雅黑" charset="0"/>
              </a:rPr>
              <a:t>Huawei Cup</a:t>
            </a:r>
            <a:r>
              <a:rPr lang="en-US" altLang="zh-CN" sz="1800" b="1">
                <a:latin typeface="微软雅黑" charset="0"/>
                <a:ea typeface="微软雅黑" charset="0"/>
                <a:sym typeface="+mn-ea"/>
              </a:rPr>
              <a:t>'' </a:t>
            </a:r>
            <a:r>
              <a:rPr sz="1800" b="1">
                <a:latin typeface="微软雅黑" charset="0"/>
                <a:ea typeface="微软雅黑" charset="0"/>
              </a:rPr>
              <a:t>The 17-th China National Post-Graduate Mathematical Contest in Modeling</a:t>
            </a:r>
            <a:endParaRPr sz="1800" b="1">
              <a:latin typeface="微软雅黑" charset="0"/>
              <a:ea typeface="微软雅黑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94250" y="3205480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Honors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94250" y="3909695"/>
            <a:ext cx="5969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sz="2000" b="1">
                <a:latin typeface="微软雅黑" charset="0"/>
                <a:ea typeface="微软雅黑" charset="0"/>
              </a:rPr>
              <a:t>National Scholarship for Postgraduate</a:t>
            </a:r>
            <a:endParaRPr sz="2000" b="1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sz="2000" b="1">
                <a:latin typeface="微软雅黑" charset="0"/>
                <a:ea typeface="微软雅黑" charset="0"/>
              </a:rPr>
              <a:t>National Encouragement Scholarship</a:t>
            </a:r>
            <a:endParaRPr sz="2000" b="1">
              <a:latin typeface="微软雅黑" charset="0"/>
              <a:ea typeface="微软雅黑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94250" y="4983480"/>
            <a:ext cx="31965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Work Experience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4250" y="5620385"/>
            <a:ext cx="70205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800" b="1">
                <a:latin typeface="微软雅黑" charset="0"/>
                <a:ea typeface="微软雅黑" charset="0"/>
                <a:sym typeface="+mn-ea"/>
              </a:rPr>
              <a:t>Teaching Assistant &amp; Web development Intern </a:t>
            </a:r>
            <a:endParaRPr lang="en-US" altLang="zh-CN" sz="1800" b="1"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b="1">
                <a:latin typeface="微软雅黑" charset="0"/>
                <a:ea typeface="微软雅黑" charset="0"/>
              </a:rPr>
              <a:t>President of the college's science and technology association</a:t>
            </a:r>
            <a:endParaRPr lang="en-US" altLang="zh-CN" sz="1800" b="1">
              <a:latin typeface="微软雅黑" charset="0"/>
              <a:ea typeface="微软雅黑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180" y="4476750"/>
            <a:ext cx="4036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Research Interests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0180" y="5203825"/>
            <a:ext cx="395478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1800" b="1">
                <a:latin typeface="微软雅黑" charset="0"/>
                <a:ea typeface="微软雅黑" charset="0"/>
                <a:cs typeface="Times New Roman Bold" panose="02020503050405090304" charset="0"/>
              </a:rPr>
              <a:t>Educational Data Mining</a:t>
            </a:r>
            <a:endParaRPr sz="1800" b="1">
              <a:latin typeface="微软雅黑" charset="0"/>
              <a:ea typeface="微软雅黑" charset="0"/>
              <a:cs typeface="Times New Roman Bold" panose="02020503050405090304" charset="0"/>
            </a:endParaRPr>
          </a:p>
          <a:p>
            <a:pPr>
              <a:lnSpc>
                <a:spcPct val="150000"/>
              </a:lnSpc>
            </a:pPr>
            <a:r>
              <a:rPr sz="1800" b="1">
                <a:latin typeface="微软雅黑" charset="0"/>
                <a:ea typeface="微软雅黑" charset="0"/>
                <a:cs typeface="Times New Roman Bold" panose="02020503050405090304" charset="0"/>
              </a:rPr>
              <a:t>Recommendation System </a:t>
            </a:r>
            <a:endParaRPr sz="1800" b="1">
              <a:latin typeface="微软雅黑" charset="0"/>
              <a:ea typeface="微软雅黑" charset="0"/>
              <a:cs typeface="Times New Roman Bold" panose="02020503050405090304" charset="0"/>
            </a:endParaRPr>
          </a:p>
          <a:p>
            <a:pPr>
              <a:lnSpc>
                <a:spcPct val="150000"/>
              </a:lnSpc>
            </a:pPr>
            <a:r>
              <a:rPr sz="1800" b="1">
                <a:latin typeface="微软雅黑" charset="0"/>
                <a:ea typeface="微软雅黑" charset="0"/>
                <a:cs typeface="Times New Roman Bold" panose="02020503050405090304" charset="0"/>
              </a:rPr>
              <a:t>Natural Language Processing </a:t>
            </a:r>
            <a:endParaRPr lang="en-US" sz="1800" b="1">
              <a:latin typeface="微软雅黑" charset="0"/>
              <a:ea typeface="微软雅黑" charset="0"/>
              <a:cs typeface="Times New Roman Bold" panose="0202050305040509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0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4351338" y="151130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301307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Self-introduction</a:t>
            </a:r>
            <a:endParaRPr lang="en-US" altLang="zh-CN" sz="2800" b="1" dirty="0">
              <a:latin typeface="Microsoft YaHei" pitchFamily="34" charset="-122"/>
              <a:ea typeface="Microsoft YaHei" pitchFamily="34" charset="-122"/>
              <a:sym typeface="+mn-ea"/>
            </a:endParaRPr>
          </a:p>
        </p:txBody>
      </p:sp>
      <p:sp>
        <p:nvSpPr>
          <p:cNvPr id="17413" name="文本框 9"/>
          <p:cNvSpPr txBox="1"/>
          <p:nvPr/>
        </p:nvSpPr>
        <p:spPr>
          <a:xfrm>
            <a:off x="4729798" y="185738"/>
            <a:ext cx="2699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>
                <a:latin typeface="微软雅黑" charset="0"/>
                <a:ea typeface="宋体" charset="0"/>
                <a:sym typeface="宋体" charset="0"/>
              </a:rPr>
              <a:t>Deming Sheng</a:t>
            </a:r>
            <a:endParaRPr lang="en-US" altLang="zh-CN" sz="2800" b="1">
              <a:latin typeface="微软雅黑" charset="0"/>
              <a:ea typeface="宋体" charset="0"/>
              <a:sym typeface="宋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8910" y="829310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  <a:sym typeface="+mn-ea"/>
              </a:rPr>
              <a:t>Publications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800" y="1595755"/>
            <a:ext cx="11757025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800" b="1">
                <a:latin typeface="微软雅黑" charset="0"/>
                <a:ea typeface="微软雅黑" charset="0"/>
                <a:sym typeface="+mn-ea"/>
              </a:rPr>
              <a:t>11 papers (5 as first author)  &amp; 4 oral presentations</a:t>
            </a:r>
            <a:endParaRPr sz="1800" b="1">
              <a:latin typeface="微软雅黑" charset="0"/>
              <a:ea typeface="微软雅黑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D. Sheng</a:t>
            </a:r>
            <a:r>
              <a:rPr sz="1800" b="1">
                <a:latin typeface="微软雅黑" charset="0"/>
                <a:ea typeface="微软雅黑" charset="0"/>
              </a:rPr>
              <a:t>, J. Yuan, Q. Xie and L. Li. ACMF: An Attention Collaborative Extended Matrix Factorization Based Model for MOOC Course Service via a Heterogeneous View. </a:t>
            </a: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(FGCS, JCR Q1, IF=7.187)</a:t>
            </a:r>
            <a:endParaRPr sz="18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D. Sheng</a:t>
            </a:r>
            <a:r>
              <a:rPr sz="1800" b="1">
                <a:latin typeface="微软雅黑" charset="0"/>
                <a:ea typeface="微软雅黑" charset="0"/>
              </a:rPr>
              <a:t>, J. Yuan and X. Zhang. Grasping or Forgetting? MAKT: A Dynamic Model via Multi-head Self-Attention for Knowledge Tracing. </a:t>
            </a: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(SEKE 2021, CORE B, Oral Presentation)</a:t>
            </a:r>
            <a:endParaRPr sz="1800" b="1">
              <a:latin typeface="微软雅黑" charset="0"/>
              <a:ea typeface="微软雅黑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D. Sheng</a:t>
            </a:r>
            <a:r>
              <a:rPr sz="1800" b="1">
                <a:latin typeface="微软雅黑" charset="0"/>
                <a:ea typeface="微软雅黑" charset="0"/>
              </a:rPr>
              <a:t>, J. Yuan and X. Zhang. How MOOC Videos Affect Dropout? A Lightweight Pipeline Making Student Dropout Interpretable From Several Levels. </a:t>
            </a: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(SEKE 2021, CORE B, Oral Presentation)</a:t>
            </a:r>
            <a:endParaRPr sz="1800" b="1">
              <a:latin typeface="微软雅黑" charset="0"/>
              <a:ea typeface="微软雅黑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D. Sheng</a:t>
            </a:r>
            <a:r>
              <a:rPr sz="1800" b="1">
                <a:latin typeface="微软雅黑" charset="0"/>
                <a:ea typeface="微软雅黑" charset="0"/>
              </a:rPr>
              <a:t> and J. Yuan. An Efficient Long Chinese Text Sentiment Analysis Method Using BERT_Based Models with BiGRU. </a:t>
            </a: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(CSCWD 2021, CORE B, Oral Presentation)</a:t>
            </a:r>
            <a:endParaRPr sz="1800" b="1">
              <a:latin typeface="微软雅黑" charset="0"/>
              <a:ea typeface="微软雅黑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D. Sheng</a:t>
            </a:r>
            <a:r>
              <a:rPr sz="1800" b="1">
                <a:latin typeface="微软雅黑" charset="0"/>
                <a:ea typeface="微软雅黑" charset="0"/>
              </a:rPr>
              <a:t>, J. Yuan, Q. Xie and P. Luo. MOOCRec: An Attention Meta-path Based Model for Top-K Recommendation in MOOC. </a:t>
            </a:r>
            <a:r>
              <a:rPr sz="18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(KSEM 2020, CORE B, Oral Presentation)</a:t>
            </a:r>
            <a:endParaRPr sz="18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1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5465763" y="168275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4459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Educational Data Mining </a:t>
            </a:r>
            <a:endParaRPr lang="en-US" altLang="zh-CN" sz="2800" b="1" dirty="0">
              <a:latin typeface="微软雅黑" charset="0"/>
              <a:ea typeface="微软雅黑" charset="0"/>
              <a:sym typeface="宋体" charset="0"/>
            </a:endParaRPr>
          </a:p>
        </p:txBody>
      </p:sp>
      <p:sp>
        <p:nvSpPr>
          <p:cNvPr id="17413" name="文本框 9"/>
          <p:cNvSpPr txBox="1"/>
          <p:nvPr/>
        </p:nvSpPr>
        <p:spPr>
          <a:xfrm>
            <a:off x="5797868" y="185738"/>
            <a:ext cx="42684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>
                <a:latin typeface="微软雅黑" charset="0"/>
                <a:ea typeface="宋体" charset="0"/>
                <a:sym typeface="宋体" charset="0"/>
              </a:rPr>
              <a:t>FGCS JCR Q1 IF=7.187</a:t>
            </a:r>
            <a:endParaRPr lang="en-US" altLang="zh-CN" sz="2800" b="1">
              <a:latin typeface="微软雅黑" charset="0"/>
              <a:ea typeface="宋体" charset="0"/>
              <a:sym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180" y="5999480"/>
            <a:ext cx="119189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charset="0"/>
                <a:ea typeface="微软雅黑" charset="0"/>
              </a:rPr>
              <a:t>ACMF: An Attention Collaborative Extended Matrix Factorization Based Model for MOOC Course Service via a Heterogeneous View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180" y="1266190"/>
            <a:ext cx="53936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charset="0"/>
                <a:ea typeface="微软雅黑" charset="0"/>
              </a:rPr>
              <a:t>Existed Issues</a:t>
            </a:r>
            <a:r>
              <a:rPr lang="zh-CN" altLang="en-US" sz="2000" b="1">
                <a:latin typeface="微软雅黑" charset="0"/>
                <a:ea typeface="微软雅黑" charset="0"/>
              </a:rPr>
              <a:t>：</a:t>
            </a:r>
            <a:endParaRPr lang="en-US" altLang="zh-CN" sz="2000" b="1">
              <a:latin typeface="微软雅黑" charset="0"/>
              <a:ea typeface="微软雅黑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Learner cognitive overload and messy course resources.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The dynamic and diverse demands of different individuals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Feature Engineering on Sparsity and Imbalanced Data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Dynamic Fusion of Multi-feature Data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Personalized and explainable recommendations for MOOC resources</a:t>
            </a:r>
            <a:endParaRPr lang="en-US" altLang="zh-CN" sz="2000">
              <a:latin typeface="微软雅黑" charset="0"/>
              <a:ea typeface="微软雅黑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08025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Background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95645" y="1230630"/>
            <a:ext cx="62934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charset="0"/>
                <a:ea typeface="微软雅黑" charset="0"/>
                <a:sym typeface="+mn-ea"/>
              </a:rPr>
              <a:t>Involved T</a:t>
            </a:r>
            <a:r>
              <a:rPr lang="en-US" altLang="zh-CN" sz="2000" b="1">
                <a:latin typeface="微软雅黑" charset="0"/>
                <a:ea typeface="微软雅黑" charset="0"/>
              </a:rPr>
              <a:t>echnology</a:t>
            </a:r>
            <a:r>
              <a:rPr lang="zh-CN" altLang="en-US" sz="2000" b="1">
                <a:latin typeface="微软雅黑" charset="0"/>
                <a:ea typeface="微软雅黑" charset="0"/>
              </a:rPr>
              <a:t>：</a:t>
            </a:r>
            <a:endParaRPr lang="zh-CN" altLang="en-US" sz="2000" b="1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Graph embedding encoder </a:t>
            </a:r>
            <a:r>
              <a:rPr lang="zh-CN" altLang="en-US" sz="2000">
                <a:latin typeface="微软雅黑" charset="0"/>
                <a:ea typeface="微软雅黑" charset="0"/>
              </a:rPr>
              <a:t>（</a:t>
            </a:r>
            <a:r>
              <a:rPr lang="en-US" altLang="zh-CN" sz="2000">
                <a:latin typeface="微软雅黑" charset="0"/>
                <a:ea typeface="微软雅黑" charset="0"/>
              </a:rPr>
              <a:t>GCN</a:t>
            </a:r>
            <a:r>
              <a:rPr lang="zh-CN" altLang="en-US" sz="2000">
                <a:latin typeface="微软雅黑" charset="0"/>
                <a:ea typeface="微软雅黑" charset="0"/>
              </a:rPr>
              <a:t>）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N</a:t>
            </a:r>
            <a:r>
              <a:rPr lang="zh-CN" altLang="en-US" sz="2000">
                <a:latin typeface="微软雅黑" charset="0"/>
                <a:ea typeface="微软雅黑" charset="0"/>
              </a:rPr>
              <a:t>ode </a:t>
            </a:r>
            <a:r>
              <a:rPr lang="en-US" altLang="zh-CN" sz="2000">
                <a:latin typeface="微软雅黑" charset="0"/>
                <a:ea typeface="微软雅黑" charset="0"/>
              </a:rPr>
              <a:t>s</a:t>
            </a:r>
            <a:r>
              <a:rPr lang="zh-CN" altLang="en-US" sz="2000">
                <a:latin typeface="微软雅黑" charset="0"/>
                <a:ea typeface="微软雅黑" charset="0"/>
              </a:rPr>
              <a:t>ampling </a:t>
            </a:r>
            <a:r>
              <a:rPr lang="en-US" altLang="zh-CN" sz="2000">
                <a:latin typeface="微软雅黑" charset="0"/>
                <a:ea typeface="微软雅黑" charset="0"/>
              </a:rPr>
              <a:t>a</a:t>
            </a:r>
            <a:r>
              <a:rPr lang="zh-CN" altLang="en-US" sz="2000">
                <a:latin typeface="微软雅黑" charset="0"/>
                <a:ea typeface="微软雅黑" charset="0"/>
              </a:rPr>
              <a:t>lgorithm </a:t>
            </a:r>
            <a:r>
              <a:rPr lang="en-US" altLang="zh-CN" sz="2000">
                <a:latin typeface="微软雅黑" charset="0"/>
                <a:ea typeface="微软雅黑" charset="0"/>
              </a:rPr>
              <a:t>(Meta-path &amp; MCNS)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Ensemble learning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</a:pPr>
            <a:r>
              <a:rPr lang="en-US" altLang="zh-CN" sz="2000">
                <a:latin typeface="微软雅黑" charset="0"/>
                <a:ea typeface="微软雅黑" charset="0"/>
              </a:rPr>
              <a:t>    F</a:t>
            </a:r>
            <a:r>
              <a:rPr lang="zh-CN" altLang="en-US" sz="2000">
                <a:latin typeface="微软雅黑" charset="0"/>
                <a:ea typeface="微软雅黑" charset="0"/>
              </a:rPr>
              <a:t>eature-level fusion：Attention Mechanism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    Model</a:t>
            </a:r>
            <a:r>
              <a:rPr lang="zh-CN" altLang="en-US" sz="2000">
                <a:latin typeface="微软雅黑" charset="0"/>
                <a:ea typeface="微软雅黑" charset="0"/>
                <a:sym typeface="+mn-ea"/>
              </a:rPr>
              <a:t>-level fusion：Matrix Factorization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Explainable learning 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</a:pPr>
            <a:r>
              <a:rPr lang="en-US" altLang="zh-CN" sz="2000">
                <a:latin typeface="微软雅黑" charset="0"/>
                <a:ea typeface="微软雅黑" charset="0"/>
              </a:rPr>
              <a:t>    Model-level interpretability</a:t>
            </a:r>
            <a:r>
              <a:rPr lang="zh-CN" altLang="en-US" sz="2000">
                <a:latin typeface="微软雅黑" charset="0"/>
                <a:ea typeface="微软雅黑" charset="0"/>
              </a:rPr>
              <a:t>：</a:t>
            </a:r>
            <a:r>
              <a:rPr lang="en-US" altLang="zh-CN" sz="2000">
                <a:latin typeface="微软雅黑" charset="0"/>
                <a:ea typeface="微软雅黑" charset="0"/>
              </a:rPr>
              <a:t>A</a:t>
            </a:r>
            <a:r>
              <a:rPr lang="zh-CN" altLang="en-US" sz="2000">
                <a:latin typeface="微软雅黑" charset="0"/>
                <a:ea typeface="微软雅黑" charset="0"/>
              </a:rPr>
              <a:t>ttention </a:t>
            </a:r>
            <a:r>
              <a:rPr lang="en-US" altLang="zh-CN" sz="2000">
                <a:latin typeface="微软雅黑" charset="0"/>
                <a:ea typeface="微软雅黑" charset="0"/>
              </a:rPr>
              <a:t>W</a:t>
            </a:r>
            <a:r>
              <a:rPr lang="zh-CN" altLang="en-US" sz="2000">
                <a:latin typeface="微软雅黑" charset="0"/>
                <a:ea typeface="微软雅黑" charset="0"/>
              </a:rPr>
              <a:t>eights </a:t>
            </a:r>
            <a:endParaRPr lang="zh-CN" altLang="en-US" sz="2000">
              <a:latin typeface="微软雅黑" charset="0"/>
              <a:ea typeface="微软雅黑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</a:pPr>
            <a:r>
              <a:rPr lang="en-US" altLang="zh-CN" sz="2000">
                <a:latin typeface="微软雅黑" charset="0"/>
                <a:ea typeface="微软雅黑" charset="0"/>
              </a:rPr>
              <a:t>    Instance-level interpretability</a:t>
            </a:r>
            <a:r>
              <a:rPr lang="zh-CN" altLang="en-US" sz="2000">
                <a:latin typeface="微软雅黑" charset="0"/>
                <a:ea typeface="微软雅黑" charset="0"/>
              </a:rPr>
              <a:t>：</a:t>
            </a: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Meta-path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1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5465763" y="168275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4459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Educational Data Mining </a:t>
            </a:r>
            <a:endParaRPr lang="en-US" altLang="zh-CN" sz="2800" b="1" dirty="0">
              <a:latin typeface="微软雅黑" charset="0"/>
              <a:ea typeface="微软雅黑" charset="0"/>
              <a:sym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180" y="5999480"/>
            <a:ext cx="119189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charset="0"/>
                <a:ea typeface="微软雅黑" charset="0"/>
              </a:rPr>
              <a:t>ACMF: An Attention Collaborative Extended Matrix Factorization Based Model for MOOC Course Service via a Heterogeneous View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 descr="截屏2021-09-20 上午11.33.01"/>
          <p:cNvPicPr>
            <a:picLocks noChangeAspect="1"/>
          </p:cNvPicPr>
          <p:nvPr/>
        </p:nvPicPr>
        <p:blipFill>
          <a:blip r:embed="rId1"/>
          <a:srcRect l="10631" t="13949"/>
          <a:stretch>
            <a:fillRect/>
          </a:stretch>
        </p:blipFill>
        <p:spPr>
          <a:xfrm>
            <a:off x="170180" y="979805"/>
            <a:ext cx="3333417" cy="2160000"/>
          </a:xfrm>
          <a:prstGeom prst="rect">
            <a:avLst/>
          </a:prstGeom>
        </p:spPr>
      </p:pic>
      <p:pic>
        <p:nvPicPr>
          <p:cNvPr id="8" name="图片 7" descr="截屏2021-09-20 上午11.33.26"/>
          <p:cNvPicPr>
            <a:picLocks noChangeAspect="1"/>
          </p:cNvPicPr>
          <p:nvPr/>
        </p:nvPicPr>
        <p:blipFill>
          <a:blip r:embed="rId2"/>
          <a:srcRect l="12986" t="13012" r="11869"/>
          <a:stretch>
            <a:fillRect/>
          </a:stretch>
        </p:blipFill>
        <p:spPr>
          <a:xfrm>
            <a:off x="4187190" y="911225"/>
            <a:ext cx="2356547" cy="2160000"/>
          </a:xfrm>
          <a:prstGeom prst="rect">
            <a:avLst/>
          </a:prstGeom>
        </p:spPr>
      </p:pic>
      <p:pic>
        <p:nvPicPr>
          <p:cNvPr id="9" name="图片 8" descr="截屏2021-09-20 下午3.35.34"/>
          <p:cNvPicPr>
            <a:picLocks noChangeAspect="1"/>
          </p:cNvPicPr>
          <p:nvPr/>
        </p:nvPicPr>
        <p:blipFill>
          <a:blip r:embed="rId3"/>
          <a:srcRect l="12186" t="15734" r="2216" b="2768"/>
          <a:stretch>
            <a:fillRect/>
          </a:stretch>
        </p:blipFill>
        <p:spPr>
          <a:xfrm>
            <a:off x="7945120" y="1151890"/>
            <a:ext cx="3630930" cy="1831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3055" y="3225165"/>
            <a:ext cx="27228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微软雅黑" charset="0"/>
                <a:ea typeface="微软雅黑" charset="0"/>
              </a:rPr>
              <a:t>1. Select core nodes</a:t>
            </a:r>
            <a:endParaRPr lang="en-US" altLang="zh-CN" sz="2000">
              <a:latin typeface="微软雅黑" charset="0"/>
              <a:ea typeface="微软雅黑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98520" y="3071495"/>
            <a:ext cx="39630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微软雅黑" charset="0"/>
                <a:ea typeface="微软雅黑" charset="0"/>
              </a:rPr>
              <a:t>2. Construct a </a:t>
            </a:r>
            <a:r>
              <a:rPr lang="zh-CN" altLang="en-US" sz="2000">
                <a:latin typeface="微软雅黑" charset="0"/>
                <a:ea typeface="微软雅黑" charset="0"/>
                <a:sym typeface="+mn-ea"/>
              </a:rPr>
              <a:t>Heterogeneous </a:t>
            </a: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Information Network (</a:t>
            </a:r>
            <a:r>
              <a:rPr lang="en-US" altLang="zh-CN" sz="2000">
                <a:latin typeface="微软雅黑" charset="0"/>
                <a:ea typeface="微软雅黑" charset="0"/>
              </a:rPr>
              <a:t>HIN)</a:t>
            </a:r>
            <a:endParaRPr lang="en-US" altLang="zh-CN" sz="2000">
              <a:latin typeface="微软雅黑" charset="0"/>
              <a:ea typeface="微软雅黑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32495" y="3225800"/>
            <a:ext cx="2522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微软雅黑" charset="0"/>
                <a:ea typeface="微软雅黑" charset="0"/>
              </a:rPr>
              <a:t>3. </a:t>
            </a:r>
            <a:r>
              <a:rPr lang="en-US" sz="2000">
                <a:latin typeface="微软雅黑" charset="0"/>
                <a:ea typeface="微软雅黑" charset="0"/>
              </a:rPr>
              <a:t>Node Simpling</a:t>
            </a:r>
            <a:endParaRPr lang="en-US" sz="2000">
              <a:latin typeface="微软雅黑" charset="0"/>
              <a:ea typeface="微软雅黑" charset="0"/>
            </a:endParaRPr>
          </a:p>
        </p:txBody>
      </p:sp>
      <p:cxnSp>
        <p:nvCxnSpPr>
          <p:cNvPr id="35" name="直线箭头连接符 34"/>
          <p:cNvCxnSpPr/>
          <p:nvPr/>
        </p:nvCxnSpPr>
        <p:spPr>
          <a:xfrm rot="5400000" flipV="1">
            <a:off x="7244765" y="1834457"/>
            <a:ext cx="0" cy="45133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34"/>
          <p:cNvCxnSpPr/>
          <p:nvPr/>
        </p:nvCxnSpPr>
        <p:spPr>
          <a:xfrm rot="5400000" flipV="1">
            <a:off x="3486200" y="1834457"/>
            <a:ext cx="0" cy="45133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34"/>
          <p:cNvCxnSpPr/>
          <p:nvPr/>
        </p:nvCxnSpPr>
        <p:spPr>
          <a:xfrm rot="5400000" flipV="1">
            <a:off x="453440" y="4494472"/>
            <a:ext cx="0" cy="45133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735580" y="3961130"/>
            <a:ext cx="2320290" cy="61976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Embedding Layer</a:t>
            </a:r>
            <a:endParaRPr lang="en-US" altLang="zh-CN"/>
          </a:p>
        </p:txBody>
      </p:sp>
      <p:sp>
        <p:nvSpPr>
          <p:cNvPr id="20" name="圆角矩形 19"/>
          <p:cNvSpPr/>
          <p:nvPr/>
        </p:nvSpPr>
        <p:spPr>
          <a:xfrm>
            <a:off x="2731770" y="4834890"/>
            <a:ext cx="2324735" cy="61976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>
                <a:latin typeface="微软雅黑" charset="0"/>
                <a:ea typeface="微软雅黑" charset="0"/>
                <a:sym typeface="+mn-ea"/>
              </a:rPr>
              <a:t>Graph Embedding Encoder</a:t>
            </a:r>
            <a:endParaRPr lang="en-US" altLang="zh-CN"/>
          </a:p>
        </p:txBody>
      </p:sp>
      <p:sp>
        <p:nvSpPr>
          <p:cNvPr id="21" name="圆角矩形 20"/>
          <p:cNvSpPr/>
          <p:nvPr/>
        </p:nvSpPr>
        <p:spPr>
          <a:xfrm>
            <a:off x="5430520" y="3961130"/>
            <a:ext cx="804545" cy="149288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p>
            <a:pPr algn="ctr"/>
            <a:r>
              <a:rPr lang="en-US" altLang="zh-CN"/>
              <a:t>Attention Layer</a:t>
            </a:r>
            <a:endParaRPr lang="en-US" altLang="zh-CN"/>
          </a:p>
        </p:txBody>
      </p:sp>
      <p:sp>
        <p:nvSpPr>
          <p:cNvPr id="22" name="圆角矩形 21"/>
          <p:cNvSpPr/>
          <p:nvPr/>
        </p:nvSpPr>
        <p:spPr>
          <a:xfrm>
            <a:off x="6614160" y="3961130"/>
            <a:ext cx="1490980" cy="61976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Explicit </a:t>
            </a:r>
            <a:endParaRPr lang="en-US" altLang="zh-CN"/>
          </a:p>
          <a:p>
            <a:pPr algn="ctr"/>
            <a:r>
              <a:rPr lang="en-US" altLang="zh-CN"/>
              <a:t>Embedding</a:t>
            </a:r>
            <a:endParaRPr lang="en-US" altLang="zh-CN"/>
          </a:p>
        </p:txBody>
      </p:sp>
      <p:sp>
        <p:nvSpPr>
          <p:cNvPr id="23" name="圆角矩形 22"/>
          <p:cNvSpPr/>
          <p:nvPr/>
        </p:nvSpPr>
        <p:spPr>
          <a:xfrm>
            <a:off x="6614160" y="4835525"/>
            <a:ext cx="1490980" cy="61976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Implicit </a:t>
            </a:r>
            <a:endParaRPr lang="en-US" altLang="zh-CN"/>
          </a:p>
          <a:p>
            <a:pPr algn="ctr"/>
            <a:r>
              <a:rPr lang="en-US" altLang="zh-CN"/>
              <a:t>Embedding</a:t>
            </a:r>
            <a:endParaRPr lang="en-US" altLang="zh-CN"/>
          </a:p>
        </p:txBody>
      </p:sp>
      <p:cxnSp>
        <p:nvCxnSpPr>
          <p:cNvPr id="24" name="直线箭头连接符 16"/>
          <p:cNvCxnSpPr/>
          <p:nvPr/>
        </p:nvCxnSpPr>
        <p:spPr>
          <a:xfrm flipV="1">
            <a:off x="5056709" y="427102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16"/>
          <p:cNvCxnSpPr/>
          <p:nvPr/>
        </p:nvCxnSpPr>
        <p:spPr>
          <a:xfrm flipV="1">
            <a:off x="5045279" y="514478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16"/>
          <p:cNvCxnSpPr/>
          <p:nvPr/>
        </p:nvCxnSpPr>
        <p:spPr>
          <a:xfrm flipV="1">
            <a:off x="6242254" y="427102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16"/>
          <p:cNvCxnSpPr/>
          <p:nvPr/>
        </p:nvCxnSpPr>
        <p:spPr>
          <a:xfrm flipV="1">
            <a:off x="6249239" y="514478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8488045" y="3961130"/>
            <a:ext cx="804545" cy="149288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p>
            <a:pPr algn="ctr"/>
            <a:r>
              <a:rPr lang="en-US" altLang="zh-CN"/>
              <a:t>Matrix Factorization</a:t>
            </a:r>
            <a:endParaRPr lang="en-US" altLang="zh-CN"/>
          </a:p>
        </p:txBody>
      </p:sp>
      <p:cxnSp>
        <p:nvCxnSpPr>
          <p:cNvPr id="29" name="直线箭头连接符 16"/>
          <p:cNvCxnSpPr/>
          <p:nvPr/>
        </p:nvCxnSpPr>
        <p:spPr>
          <a:xfrm flipV="1">
            <a:off x="8121219" y="427102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16"/>
          <p:cNvCxnSpPr/>
          <p:nvPr/>
        </p:nvCxnSpPr>
        <p:spPr>
          <a:xfrm flipV="1">
            <a:off x="8125029" y="514478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16"/>
          <p:cNvCxnSpPr/>
          <p:nvPr/>
        </p:nvCxnSpPr>
        <p:spPr>
          <a:xfrm flipV="1">
            <a:off x="9295969" y="4719974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9675495" y="4410075"/>
            <a:ext cx="1956435" cy="61976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Recommedation</a:t>
            </a:r>
            <a:endParaRPr lang="en-US" altLang="zh-CN"/>
          </a:p>
          <a:p>
            <a:pPr algn="ctr"/>
            <a:r>
              <a:rPr lang="en-US" altLang="zh-CN"/>
              <a:t>List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4114165" y="5568315"/>
            <a:ext cx="3963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微软雅黑" charset="0"/>
                <a:ea typeface="微软雅黑" charset="0"/>
              </a:rPr>
              <a:t>4.  The proposed model ACMF</a:t>
            </a:r>
            <a:endParaRPr lang="en-US" altLang="zh-CN" sz="2000">
              <a:latin typeface="微软雅黑" charset="0"/>
              <a:ea typeface="微软雅黑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74700" y="4835525"/>
            <a:ext cx="1583055" cy="61976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Node Set</a:t>
            </a:r>
            <a:endParaRPr lang="en-US" altLang="zh-CN"/>
          </a:p>
        </p:txBody>
      </p:sp>
      <p:sp>
        <p:nvSpPr>
          <p:cNvPr id="36" name="圆角矩形 35"/>
          <p:cNvSpPr/>
          <p:nvPr/>
        </p:nvSpPr>
        <p:spPr>
          <a:xfrm>
            <a:off x="775335" y="3961130"/>
            <a:ext cx="1600200" cy="61976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Relationship Matrix</a:t>
            </a:r>
            <a:endParaRPr lang="en-US" altLang="zh-CN"/>
          </a:p>
        </p:txBody>
      </p:sp>
      <p:cxnSp>
        <p:nvCxnSpPr>
          <p:cNvPr id="38" name="直线箭头连接符 16"/>
          <p:cNvCxnSpPr/>
          <p:nvPr/>
        </p:nvCxnSpPr>
        <p:spPr>
          <a:xfrm flipV="1">
            <a:off x="2375739" y="427102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16"/>
          <p:cNvCxnSpPr/>
          <p:nvPr/>
        </p:nvCxnSpPr>
        <p:spPr>
          <a:xfrm flipV="1">
            <a:off x="2371929" y="5144789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0" y="708025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Model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1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5465763" y="168275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4459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Educational Data Mining </a:t>
            </a:r>
            <a:endParaRPr lang="en-US" altLang="zh-CN" sz="2800" b="1" dirty="0">
              <a:latin typeface="微软雅黑" charset="0"/>
              <a:ea typeface="微软雅黑" charset="0"/>
              <a:sym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180" y="5999480"/>
            <a:ext cx="119189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charset="0"/>
                <a:ea typeface="微软雅黑" charset="0"/>
              </a:rPr>
              <a:t>ACMF: An Attention Collaborative Extended Matrix Factorization Based Model for MOOC Course Service via a Heterogeneous View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  <p:pic>
        <p:nvPicPr>
          <p:cNvPr id="7" name="图片 6" descr="截屏2021-09-20 下午4.06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" y="3648710"/>
            <a:ext cx="5350510" cy="2124710"/>
          </a:xfrm>
          <a:prstGeom prst="rect">
            <a:avLst/>
          </a:prstGeom>
        </p:spPr>
      </p:pic>
      <p:pic>
        <p:nvPicPr>
          <p:cNvPr id="8" name="图片 7" descr="截屏2021-09-20 下午4.08.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185" y="3729990"/>
            <a:ext cx="2077720" cy="19627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708025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Experiments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8930" y="1204595"/>
            <a:ext cx="76568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2 real-world datasets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5 evaluation metrics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000">
                <a:latin typeface="微软雅黑" charset="0"/>
                <a:ea typeface="微软雅黑" charset="0"/>
              </a:rPr>
              <a:t>    2 regression </a:t>
            </a: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metrics &amp; 3 top-K recommendation metrics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3 kinds of recommendation methods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3 training ratios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11" name="图片 10" descr="截屏2021-09-20 下午4.22.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1014095"/>
            <a:ext cx="3972590" cy="468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1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5465763" y="168275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4459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Educational Data Mining </a:t>
            </a:r>
            <a:endParaRPr lang="en-US" altLang="zh-CN" sz="2800" b="1" dirty="0">
              <a:latin typeface="微软雅黑" charset="0"/>
              <a:ea typeface="微软雅黑" charset="0"/>
              <a:sym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180" y="5999480"/>
            <a:ext cx="119189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charset="0"/>
                <a:ea typeface="微软雅黑" charset="0"/>
              </a:rPr>
              <a:t>ACMF: An Attention Collaborative Extended Matrix Factorization Based Model for MOOC Course Service via a Heterogeneous View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08025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Experiments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8930" y="1204595"/>
            <a:ext cx="61569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Impact of 5 diverse meta-paths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Comparison of 8 distinct embedding encoders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Comparison of 4 different fusion functions</a:t>
            </a:r>
            <a:endParaRPr lang="en-US" altLang="zh-CN" sz="2000">
              <a:latin typeface="微软雅黑" charset="0"/>
              <a:ea typeface="微软雅黑" charset="0"/>
            </a:endParaRPr>
          </a:p>
        </p:txBody>
      </p:sp>
      <p:pic>
        <p:nvPicPr>
          <p:cNvPr id="15" name="图片 14" descr="截屏2021-09-20 下午4.42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7465" y="908685"/>
            <a:ext cx="5533427" cy="5040000"/>
          </a:xfrm>
          <a:prstGeom prst="rect">
            <a:avLst/>
          </a:prstGeom>
        </p:spPr>
      </p:pic>
      <p:pic>
        <p:nvPicPr>
          <p:cNvPr id="16" name="图片 15" descr="截屏2021-09-20 下午4.43.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" y="5207000"/>
            <a:ext cx="6075506" cy="648000"/>
          </a:xfrm>
          <a:prstGeom prst="rect">
            <a:avLst/>
          </a:prstGeom>
        </p:spPr>
      </p:pic>
      <p:pic>
        <p:nvPicPr>
          <p:cNvPr id="17" name="图片 16" descr="截屏2021-09-20 下午4.43.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25" y="3603625"/>
            <a:ext cx="3357257" cy="1152000"/>
          </a:xfrm>
          <a:prstGeom prst="rect">
            <a:avLst/>
          </a:prstGeom>
        </p:spPr>
      </p:pic>
      <p:pic>
        <p:nvPicPr>
          <p:cNvPr id="18" name="图片 17" descr="截屏2021-09-20 下午4.43.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3297555"/>
            <a:ext cx="2565254" cy="1764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截屏2021-09-20 下午4.38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0" y="4271645"/>
            <a:ext cx="2323862" cy="172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1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5465763" y="168275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4459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Educational Data Mining </a:t>
            </a:r>
            <a:endParaRPr lang="en-US" altLang="zh-CN" sz="2800" b="1" dirty="0">
              <a:latin typeface="微软雅黑" charset="0"/>
              <a:ea typeface="微软雅黑" charset="0"/>
              <a:sym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180" y="5999480"/>
            <a:ext cx="119189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charset="0"/>
                <a:ea typeface="微软雅黑" charset="0"/>
              </a:rPr>
              <a:t>ACMF: An Attention Collaborative Extended Matrix Factorization Based Model for MOOC Course Service via a Heterogeneous View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08025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Experiments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8930" y="1204595"/>
            <a:ext cx="351028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Robustness experiment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Sparsity </a:t>
            </a: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prediction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</a:rPr>
              <a:t>Imbalance prediction</a:t>
            </a:r>
            <a:endParaRPr lang="en-US" altLang="zh-CN" sz="2000">
              <a:latin typeface="微软雅黑" charset="0"/>
              <a:ea typeface="微软雅黑" charset="0"/>
            </a:endParaRPr>
          </a:p>
        </p:txBody>
      </p:sp>
      <p:pic>
        <p:nvPicPr>
          <p:cNvPr id="2" name="图片 1" descr="截屏2021-09-20 下午4.36.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20" y="1204595"/>
            <a:ext cx="7533925" cy="4212000"/>
          </a:xfrm>
          <a:prstGeom prst="rect">
            <a:avLst/>
          </a:prstGeom>
        </p:spPr>
      </p:pic>
      <p:pic>
        <p:nvPicPr>
          <p:cNvPr id="12" name="图片 11" descr="截屏2021-09-20 下午4.38.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0970"/>
            <a:ext cx="2323862" cy="172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截屏2021-09-20 下午4.27.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2980" y="1356995"/>
            <a:ext cx="2726629" cy="205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863" y="168275"/>
            <a:ext cx="539750" cy="53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en-US" altLang="zh-CN" sz="2800" b="1" strike="noStrike" noProof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Times New Roman" panose="02020503050405090304" pitchFamily="18" charset="0"/>
              </a:rPr>
              <a:t>1</a:t>
            </a:r>
            <a:endParaRPr lang="en-US" altLang="zh-CN" sz="2800" b="1" strike="noStrike" noProof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5465763" y="168275"/>
            <a:ext cx="1588" cy="539750"/>
          </a:xfrm>
          <a:prstGeom prst="line">
            <a:avLst/>
          </a:prstGeom>
          <a:ln w="12700" cap="rnd">
            <a:solidFill>
              <a:schemeClr val="tx1">
                <a:alpha val="49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文本框 5"/>
          <p:cNvSpPr txBox="1"/>
          <p:nvPr/>
        </p:nvSpPr>
        <p:spPr>
          <a:xfrm>
            <a:off x="1023938" y="185738"/>
            <a:ext cx="4459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 algn="l"/>
            <a:r>
              <a:rPr lang="en-US" altLang="zh-CN" sz="2800" b="1" dirty="0">
                <a:latin typeface="Microsoft YaHei" pitchFamily="34" charset="-122"/>
                <a:ea typeface="Microsoft YaHei" pitchFamily="34" charset="-122"/>
                <a:sym typeface="+mn-ea"/>
              </a:rPr>
              <a:t>Educational Data Mining </a:t>
            </a:r>
            <a:endParaRPr lang="en-US" altLang="zh-CN" sz="2800" b="1" dirty="0">
              <a:latin typeface="微软雅黑" charset="0"/>
              <a:ea typeface="微软雅黑" charset="0"/>
              <a:sym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180" y="5999480"/>
            <a:ext cx="119189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charset="0"/>
                <a:ea typeface="微软雅黑" charset="0"/>
              </a:rPr>
              <a:t>ACMF: An Attention Collaborative Extended Matrix Factorization Based Model for MOOC Course Service via a Heterogeneous View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708025"/>
            <a:ext cx="247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00B0F0"/>
                </a:solidFill>
                <a:latin typeface="微软雅黑" charset="0"/>
                <a:ea typeface="微软雅黑" charset="0"/>
              </a:rPr>
              <a:t>Experiments</a:t>
            </a:r>
            <a:endParaRPr lang="en-US" altLang="zh-CN" sz="2400" b="1">
              <a:solidFill>
                <a:srgbClr val="00B0F0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2" name="图片 1" descr="截屏2021-09-20 下午4.25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80" y="984885"/>
            <a:ext cx="5632815" cy="2412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8930" y="1204595"/>
            <a:ext cx="35286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Interpretability</a:t>
            </a:r>
            <a:endParaRPr lang="en-US" altLang="zh-CN" sz="2000">
              <a:latin typeface="微软雅黑" charset="0"/>
              <a:ea typeface="微软雅黑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    Model &amp; Instance-level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en-US" altLang="zh-CN" sz="2000">
                <a:latin typeface="微软雅黑" charset="0"/>
                <a:ea typeface="微软雅黑" charset="0"/>
                <a:sym typeface="+mn-ea"/>
              </a:rPr>
              <a:t>Parameter sensitivity  </a:t>
            </a:r>
            <a:endParaRPr lang="en-US" altLang="zh-CN" sz="2000"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14" name="图片 13" descr="截屏2021-09-20 下午4.32.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" y="3528060"/>
            <a:ext cx="11000103" cy="23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MH_OLD_SHAPE_ID" val="3074"/>
  <p:tag name="REFSHAPE" val="105553878347000"/>
</p:tagLst>
</file>

<file path=ppt/tags/tag10.xml><?xml version="1.0" encoding="utf-8"?>
<p:tagLst xmlns:p="http://schemas.openxmlformats.org/presentationml/2006/main">
  <p:tag name="MH_OLD_SHAPE_ID" val="5122"/>
  <p:tag name="REFSHAPE" val="105553878343640"/>
</p:tagLst>
</file>

<file path=ppt/tags/tag11.xml><?xml version="1.0" encoding="utf-8"?>
<p:tagLst xmlns:p="http://schemas.openxmlformats.org/presentationml/2006/main">
  <p:tag name="MH_OLD_SHAPE_ID" val="8"/>
  <p:tag name="REFSHAPE" val="105553878336024"/>
</p:tagLst>
</file>

<file path=ppt/tags/tag12.xml><?xml version="1.0" encoding="utf-8"?>
<p:tagLst xmlns:p="http://schemas.openxmlformats.org/presentationml/2006/main">
  <p:tag name="MH_OLD_SHAPE_ID" val="2"/>
  <p:tag name="REFSHAPE" val="105553878340280"/>
</p:tagLst>
</file>

<file path=ppt/tags/tag13.xml><?xml version="1.0" encoding="utf-8"?>
<p:tagLst xmlns:p="http://schemas.openxmlformats.org/presentationml/2006/main">
  <p:tag name="MH_OLD_SHAPE_ID" val="3"/>
  <p:tag name="REFSHAPE" val="105553878338264"/>
</p:tagLst>
</file>

<file path=ppt/tags/tag14.xml><?xml version="1.0" encoding="utf-8"?>
<p:tagLst xmlns:p="http://schemas.openxmlformats.org/presentationml/2006/main">
  <p:tag name="MH_OLD_SHAPE_ID" val="4"/>
  <p:tag name="REFSHAPE" val="105553878337592"/>
</p:tagLst>
</file>

<file path=ppt/tags/tag15.xml><?xml version="1.0" encoding="utf-8"?>
<p:tagLst xmlns:p="http://schemas.openxmlformats.org/presentationml/2006/main">
  <p:tag name="MH_OLD_SHAPE_ID" val="2"/>
  <p:tag name="REFSHAPE" val="105553878340504"/>
</p:tagLst>
</file>

<file path=ppt/tags/tag16.xml><?xml version="1.0" encoding="utf-8"?>
<p:tagLst xmlns:p="http://schemas.openxmlformats.org/presentationml/2006/main">
  <p:tag name="MH_OLD_SHAPE_ID" val="3"/>
  <p:tag name="REFSHAPE" val="105553878339160"/>
</p:tagLst>
</file>

<file path=ppt/tags/tag17.xml><?xml version="1.0" encoding="utf-8"?>
<p:tagLst xmlns:p="http://schemas.openxmlformats.org/presentationml/2006/main">
  <p:tag name="MH_OLD_SHAPE_ID" val="4"/>
  <p:tag name="REFSHAPE" val="105553878351256"/>
</p:tagLst>
</file>

<file path=ppt/tags/tag18.xml><?xml version="1.0" encoding="utf-8"?>
<p:tagLst xmlns:p="http://schemas.openxmlformats.org/presentationml/2006/main">
  <p:tag name="MH_OLD_SHAPE_ID" val="1026"/>
  <p:tag name="REFSHAPE" val="105553878339384"/>
</p:tagLst>
</file>

<file path=ppt/tags/tag19.xml><?xml version="1.0" encoding="utf-8"?>
<p:tagLst xmlns:p="http://schemas.openxmlformats.org/presentationml/2006/main">
  <p:tag name="MH_OLD_SHAPE_ID" val="1027"/>
  <p:tag name="REFSHAPE" val="105553878346104"/>
</p:tagLst>
</file>

<file path=ppt/tags/tag2.xml><?xml version="1.0" encoding="utf-8"?>
<p:tagLst xmlns:p="http://schemas.openxmlformats.org/presentationml/2006/main">
  <p:tag name="MH_OLD_SHAPE_ID" val="3"/>
  <p:tag name="REFSHAPE" val="105553878344984"/>
</p:tagLst>
</file>

<file path=ppt/tags/tag20.xml><?xml version="1.0" encoding="utf-8"?>
<p:tagLst xmlns:p="http://schemas.openxmlformats.org/presentationml/2006/main">
  <p:tag name="MH_OLD_SHAPE_ID" val="4"/>
  <p:tag name="REFSHAPE" val="105553878338040"/>
</p:tagLst>
</file>

<file path=ppt/tags/tag21.xml><?xml version="1.0" encoding="utf-8"?>
<p:tagLst xmlns:p="http://schemas.openxmlformats.org/presentationml/2006/main">
  <p:tag name="MH_OLD_SHAPE_ID" val="5"/>
  <p:tag name="REFSHAPE" val="105553878342520"/>
</p:tagLst>
</file>

<file path=ppt/tags/tag22.xml><?xml version="1.0" encoding="utf-8"?>
<p:tagLst xmlns:p="http://schemas.openxmlformats.org/presentationml/2006/main">
  <p:tag name="MH_OLD_SHAPE_ID" val="6"/>
  <p:tag name="REFSHAPE" val="105553878336472"/>
</p:tagLst>
</file>

<file path=ppt/tags/tag23.xml><?xml version="1.0" encoding="utf-8"?>
<p:tagLst xmlns:p="http://schemas.openxmlformats.org/presentationml/2006/main">
  <p:tag name="MH_OLD_SHAPE_ID" val="6146"/>
  <p:tag name="REFSHAPE" val="105553878342968"/>
</p:tagLst>
</file>

<file path=ppt/tags/tag24.xml><?xml version="1.0" encoding="utf-8"?>
<p:tagLst xmlns:p="http://schemas.openxmlformats.org/presentationml/2006/main">
  <p:tag name="MH_OLD_SHAPE_ID" val="3"/>
  <p:tag name="REFSHAPE" val="105553878338712"/>
</p:tagLst>
</file>

<file path=ppt/tags/tag25.xml><?xml version="1.0" encoding="utf-8"?>
<p:tagLst xmlns:p="http://schemas.openxmlformats.org/presentationml/2006/main">
  <p:tag name="MH_OLD_SHAPE_ID" val="2"/>
  <p:tag name="REFSHAPE" val="105553878348344"/>
</p:tagLst>
</file>

<file path=ppt/tags/tag26.xml><?xml version="1.0" encoding="utf-8"?>
<p:tagLst xmlns:p="http://schemas.openxmlformats.org/presentationml/2006/main">
  <p:tag name="MH_OLD_SHAPE_ID" val="4"/>
  <p:tag name="REFSHAPE" val="105553878347672"/>
</p:tagLst>
</file>

<file path=ppt/tags/tag27.xml><?xml version="1.0" encoding="utf-8"?>
<p:tagLst xmlns:p="http://schemas.openxmlformats.org/presentationml/2006/main">
  <p:tag name="MH_OLD_SHAPE_ID" val="5"/>
  <p:tag name="REFSHAPE" val="10555387835058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MH_OLD_SHAPE_ID" val="2"/>
  <p:tag name="REFSHAPE" val="105553878342744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MH_OLD_SHAPE_ID" val="2050"/>
  <p:tag name="REFSHAPE" val="105553878344760"/>
</p:tagLst>
</file>

<file path=ppt/tags/tag32.xml><?xml version="1.0" encoding="utf-8"?>
<p:tagLst xmlns:p="http://schemas.openxmlformats.org/presentationml/2006/main">
  <p:tag name="MH_OLD_SHAPE_ID" val="2051"/>
  <p:tag name="REFSHAPE" val="105553878339832"/>
</p:tagLst>
</file>

<file path=ppt/tags/tag33.xml><?xml version="1.0" encoding="utf-8"?>
<p:tagLst xmlns:p="http://schemas.openxmlformats.org/presentationml/2006/main">
  <p:tag name="MH_OLD_SHAPE_ID" val="4"/>
  <p:tag name="REFSHAPE" val="105553878341176"/>
</p:tagLst>
</file>

<file path=ppt/tags/tag34.xml><?xml version="1.0" encoding="utf-8"?>
<p:tagLst xmlns:p="http://schemas.openxmlformats.org/presentationml/2006/main">
  <p:tag name="MH_OLD_SHAPE_ID" val="5"/>
  <p:tag name="REFSHAPE" val="105553878336696"/>
</p:tagLst>
</file>

<file path=ppt/tags/tag35.xml><?xml version="1.0" encoding="utf-8"?>
<p:tagLst xmlns:p="http://schemas.openxmlformats.org/presentationml/2006/main">
  <p:tag name="MH_OLD_SHAPE_ID" val="6"/>
  <p:tag name="REFSHAPE" val="105553878351032"/>
</p:tagLst>
</file>

<file path=ppt/tags/tag36.xml><?xml version="1.0" encoding="utf-8"?>
<p:tagLst xmlns:p="http://schemas.openxmlformats.org/presentationml/2006/main">
  <p:tag name="KSO_WM_SLIDE_ID" val="diagram2020758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580"/>
  <p:tag name="KSO_WM_SLIDE_LAYOUT" val="a_d_f"/>
  <p:tag name="KSO_WM_SLIDE_LAYOUT_CNT" val="1_1_2"/>
  <p:tag name="KSO_WM_TEMPLATE_THUMBS_INDEX" val="1、4、7、12、13、14、15、16、17、18、20、24、25、28、33、36、40、43、44"/>
  <p:tag name="KSO_WM_SLIDE_LAYOUT_INFO" val="{&quot;id&quot;:&quot;2020-06-18T23:20:37&quot;,&quot;maxSize&quot;:{&quot;size1&quot;:28.899999999999999},&quot;minSize&quot;:{&quot;size1&quot;:28.899999999999999},&quot;normalSize&quot;:{&quot;size1&quot;:28.899999999999999},&quot;subLayout&quot;:[{&quot;id&quot;:&quot;2020-06-18T23:20:37&quot;,&quot;margin&quot;:{&quot;bottom&quot;:0.84700000286102295,&quot;left&quot;:15.239999771118164,&quot;right&quot;:15.239999771118164,&quot;top&quot;:1.2699999809265137},&quot;type&quot;:0},{&quot;id&quot;:&quot;2020-06-18T23:20:37&quot;,&quot;maxSize&quot;:{&quot;size1&quot;:15.6},&quot;minSize&quot;:{&quot;size1&quot;:15.6},&quot;normalSize&quot;:{&quot;size1&quot;:15.6},&quot;subLayout&quot;:[{&quot;id&quot;:&quot;2020-06-18T23:20:37&quot;,&quot;margin&quot;:{&quot;bottom&quot;:0.42300000786781311,&quot;left&quot;:1.6929999589920044,&quot;right&quot;:1.6929999589920044,&quot;top&quot;:0},&quot;type&quot;:0},{&quot;id&quot;:&quot;2020-06-18T23:20:37&quot;,&quot;maxSize&quot;:{&quot;size1&quot;:22.199999999999999},&quot;minSize&quot;:{&quot;size1&quot;:22.199999999999999},&quot;normalSize&quot;:{&quot;size1&quot;:22.199999999999999},&quot;subLayout&quot;:[{&quot;id&quot;:&quot;2020-06-18T23:20:37&quot;,&quot;margin&quot;:{&quot;bottom&quot;:0,&quot;left&quot;:1.6929999589920044,&quot;right&quot;:1.6929999589920044,&quot;top&quot;:0},&quot;type&quot;:0},{&quot;backgroundInfo&quot;:[{&quot;bottom&quot;:0,&quot;bottomAbs&quot;:false,&quot;left&quot;:0,&quot;leftAbs&quot;:false,&quot;right&quot;:0,&quot;rightAbs&quot;:false,&quot;top&quot;:0.14285714899999999,&quot;topAbs&quot;:false,&quot;type&quot;:&quot;bottomTop&quot;}],&quot;id&quot;:&quot;2020-06-18T23:20:37&quot;,&quot;margin&quot;:{&quot;bottom&quot;:1.6929999589920044,&quot;left&quot;:1.6929999589920044,&quot;right&quot;:1.6929999589920044,&quot;top&quot;:0.84700000286102295},&quot;type&quot;:0}],&quot;type&quot;:0}],&quot;type&quot;:0}],&quot;type&quot;:0}"/>
  <p:tag name="KSO_WM_SLIDE_BACKGROUND" val="[&quot;bottomTop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d20187daf2e53b70be3e7f"/>
  <p:tag name="KSO_WM_CHIP_FILLPROP" val="[[{&quot;fill_id&quot;:&quot;e4268e06b58448338bd159e9cb01a14f&quot;,&quot;fill_align&quot;:&quot;cm&quot;,&quot;text_align&quot;:&quot;cm&quot;,&quot;text_direction&quot;:&quot;horizontal&quot;,&quot;chip_types&quot;:[&quot;picture&quot;]},{&quot;fill_id&quot;:&quot;8c57bf9cdbc74110b128f7bb356f2ab6&quot;,&quot;fill_align&quot;:&quot;cm&quot;,&quot;text_align&quot;:&quot;cm&quot;,&quot;text_direction&quot;:&quot;horizontal&quot;,&quot;chip_types&quot;:[&quot;header&quot;]},{&quot;fill_id&quot;:&quot;fab564764ce04f5fb8cabdac3d0052c1&quot;,&quot;fill_align&quot;:&quot;cm&quot;,&quot;text_align&quot;:&quot;cm&quot;,&quot;text_direction&quot;:&quot;horizontal&quot;,&quot;chip_types&quot;:[&quot;text&quot;]},{&quot;fill_id&quot;:&quot;016b8bcdc2db4c399b39b76b1d4e5593&quot;,&quot;fill_align&quot;:&quot;lm&quot;,&quot;text_align&quot;:&quot;lm&quot;,&quot;text_direction&quot;:&quot;horizontal&quot;,&quot;chip_types&quot;:[&quot;diagram&quot;,&quot;text&quot;]}]]"/>
  <p:tag name="KSO_WM_SLIDE_SIZE" val="960*492"/>
  <p:tag name="KSO_WM_SLIDE_POSITION" val="0*48"/>
  <p:tag name="KSO_WM_CHIP_GROUPID" val="5edb383e5860357932c5670e"/>
  <p:tag name="KSO_WM_SLIDE_BK_DARK_LIGHT" val="2"/>
  <p:tag name="KSO_WM_SLIDE_BACKGROUND_TYPE" val="bottomTop"/>
  <p:tag name="KSO_WM_SLIDE_SUPPORT_FEATURE_TYPE" val="0"/>
  <p:tag name="KSO_WM_TEMPLATE_ASSEMBLE_XID" val="5eeb859ea758c1ec0b708988"/>
  <p:tag name="KSO_WM_TEMPLATE_ASSEMBLE_GROUPID" val="5eeb859ea758c1ec0b708988"/>
  <p:tag name="KSO_WM_SPECIAL_SOURCE" val="bdnull"/>
</p:tagLst>
</file>

<file path=ppt/tags/tag37.xml><?xml version="1.0" encoding="utf-8"?>
<p:tagLst xmlns:p="http://schemas.openxmlformats.org/presentationml/2006/main">
  <p:tag name="KSO_WM_SPECIAL_SOURCE" val="bdnull"/>
</p:tagLst>
</file>

<file path=ppt/tags/tag38.xml><?xml version="1.0" encoding="utf-8"?>
<p:tagLst xmlns:p="http://schemas.openxmlformats.org/presentationml/2006/main">
  <p:tag name="KSO_WM_SPECIAL_SOURCE" val="bdnull"/>
</p:tagLst>
</file>

<file path=ppt/tags/tag39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MH_OLD_SHAPE_ID" val="4"/>
  <p:tag name="REFSHAPE" val="105553878335800"/>
</p:tagLst>
</file>

<file path=ppt/tags/tag40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SPECIAL_SOURCE" val="bdnull"/>
</p:tagLst>
</file>

<file path=ppt/tags/tag43.xml><?xml version="1.0" encoding="utf-8"?>
<p:tagLst xmlns:p="http://schemas.openxmlformats.org/presentationml/2006/main">
  <p:tag name="KSO_WM_SPECIAL_SOURCE" val="bdnull"/>
</p:tagLst>
</file>

<file path=ppt/tags/tag44.xml><?xml version="1.0" encoding="utf-8"?>
<p:tagLst xmlns:p="http://schemas.openxmlformats.org/presentationml/2006/main">
  <p:tag name="KSO_WM_SPECIAL_SOURCE" val="bdnull"/>
</p:tagLst>
</file>

<file path=ppt/tags/tag45.xml><?xml version="1.0" encoding="utf-8"?>
<p:tagLst xmlns:p="http://schemas.openxmlformats.org/presentationml/2006/main">
  <p:tag name="KSO_WM_SPECIAL_SOURCE" val="bdnull"/>
</p:tagLst>
</file>

<file path=ppt/tags/tag46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MH_OLD_SHAPE_ID" val="5"/>
  <p:tag name="REFSHAPE" val="105553878339608"/>
</p:tagLst>
</file>

<file path=ppt/tags/tag6.xml><?xml version="1.0" encoding="utf-8"?>
<p:tagLst xmlns:p="http://schemas.openxmlformats.org/presentationml/2006/main">
  <p:tag name="MH_OLD_SHAPE_ID" val="4098"/>
  <p:tag name="REFSHAPE" val="105553878343864"/>
</p:tagLst>
</file>

<file path=ppt/tags/tag7.xml><?xml version="1.0" encoding="utf-8"?>
<p:tagLst xmlns:p="http://schemas.openxmlformats.org/presentationml/2006/main">
  <p:tag name="MH_OLD_SHAPE_ID" val="2"/>
  <p:tag name="REFSHAPE" val="105553878337144"/>
</p:tagLst>
</file>

<file path=ppt/tags/tag8.xml><?xml version="1.0" encoding="utf-8"?>
<p:tagLst xmlns:p="http://schemas.openxmlformats.org/presentationml/2006/main">
  <p:tag name="MH_OLD_SHAPE_ID" val="3"/>
  <p:tag name="REFSHAPE" val="105553878350136"/>
</p:tagLst>
</file>

<file path=ppt/tags/tag9.xml><?xml version="1.0" encoding="utf-8"?>
<p:tagLst xmlns:p="http://schemas.openxmlformats.org/presentationml/2006/main">
  <p:tag name="MH_OLD_SHAPE_ID" val="4"/>
  <p:tag name="REFSHAPE" val="10555387835080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4318</Words>
  <Application>WPS 文字</Application>
  <PresentationFormat>宽屏</PresentationFormat>
  <Paragraphs>191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Microsoft YaHei</vt:lpstr>
      <vt:lpstr>Wingdings</vt:lpstr>
      <vt:lpstr>Times New Roman</vt:lpstr>
      <vt:lpstr>Times New Roman Bold</vt:lpstr>
      <vt:lpstr>微软雅黑</vt:lpstr>
      <vt:lpstr>Arial Unicode MS</vt:lpstr>
      <vt:lpstr>Calibri Light</vt:lpstr>
      <vt:lpstr>等线</vt:lpstr>
      <vt:lpstr>汉仪中等线KW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dl686</dc:creator>
  <cp:lastModifiedBy>shengdeming</cp:lastModifiedBy>
  <cp:revision>449</cp:revision>
  <cp:lastPrinted>2022-02-20T09:56:22Z</cp:lastPrinted>
  <dcterms:created xsi:type="dcterms:W3CDTF">2022-02-20T09:56:22Z</dcterms:created>
  <dcterms:modified xsi:type="dcterms:W3CDTF">2022-02-20T09:56:22Z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</Properties>
</file>